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17B5BE60-EB5E-4D30-A307-783A1B9C3215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TWITTER API OLUŞTURMA VE KULLANMA" id="{4214A7B0-7DF2-4BF5-81F3-D9FFA73C2FEC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kullanıcı tweetleri" id="{7495F4B1-65CC-4956-A860-AD92E17187FC}">
          <p14:sldIdLst>
            <p14:sldId id="269"/>
            <p14:sldId id="270"/>
            <p14:sldId id="271"/>
            <p14:sldId id="272"/>
          </p14:sldIdLst>
        </p14:section>
        <p14:section name="takipçiler" id="{708CD780-82FF-4420-87EA-254A274A1E7D}">
          <p14:sldIdLst>
            <p14:sldId id="273"/>
            <p14:sldId id="274"/>
          </p14:sldIdLst>
        </p14:section>
        <p14:section name="ikinci sayfayı alma next cursore" id="{6EBC015F-62DE-4D80-86EE-72769550D905}">
          <p14:sldIdLst>
            <p14:sldId id="275"/>
            <p14:sldId id="276"/>
          </p14:sldIdLst>
        </p14:section>
        <p14:section name="kütüphaneler" id="{66AFB266-C64A-4AAF-9078-8E841CB3F11C}">
          <p14:sldIdLst>
            <p14:sldId id="277"/>
          </p14:sldIdLst>
        </p14:section>
        <p14:section name="UYGULAMA" id="{B70C8861-1EA4-40B3-857F-01015ABDFDFD}">
          <p14:sldIdLst>
            <p14:sldId id="278"/>
          </p14:sldIdLst>
        </p14:section>
        <p14:section name="bir kullanıcıya ait tweetler" id="{A3B53D1B-4CB3-416C-A41C-C39E5CDDC771}">
          <p14:sldIdLst>
            <p14:sldId id="279"/>
            <p14:sldId id="280"/>
          </p14:sldIdLst>
        </p14:section>
        <p14:section name="tweetlerde arama" id="{50D727F9-308B-477D-9E44-58620F266FD5}">
          <p14:sldIdLst>
            <p14:sldId id="281"/>
          </p14:sldIdLst>
        </p14:section>
        <p14:section name="mongodb ye aktarma" id="{DC4DDB05-D3C4-4CCD-958E-F4F82A4DBAC2}">
          <p14:sldIdLst>
            <p14:sldId id="282"/>
          </p14:sldIdLst>
        </p14:section>
        <p14:section name="kafka entegrasyonu" id="{4B701E15-1171-4674-BE93-25D8E6665EA6}">
          <p14:sldIdLst>
            <p14:sldId id="283"/>
            <p14:sldId id="284"/>
            <p14:sldId id="285"/>
          </p14:sldIdLst>
        </p14:section>
        <p14:section name="mongoya kayıtetme" id="{DD1E22D8-5173-4051-9A16-0F45481748EA}">
          <p14:sldIdLst>
            <p14:sldId id="286"/>
            <p14:sldId id="287"/>
            <p14:sldId id="288"/>
          </p14:sldIdLst>
        </p14:section>
        <p14:section name="kodları sadeleştirme" id="{4D4ADEFF-96E5-4587-9F85-A81283FC8781}">
          <p14:sldIdLst>
            <p14:sldId id="289"/>
            <p14:sldId id="290"/>
            <p14:sldId id="291"/>
          </p14:sldIdLst>
        </p14:section>
        <p14:section name="PYSPARK İLE TWITTER ANALİZİ" id="{1035D368-D552-4328-904B-F7C319B2617A}">
          <p14:sldIdLst>
            <p14:sldId id="292"/>
            <p14:sldId id="293"/>
            <p14:sldId id="294"/>
            <p14:sldId id="295"/>
            <p14:sldId id="296"/>
          </p14:sldIdLst>
        </p14:section>
        <p14:section name="fenomen ve az takipçili hesap tespiti" id="{21C1EAA7-BC56-4591-ABD8-E3F37C16D1EA}">
          <p14:sldIdLst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9.12.2020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itter4J/Twitter4J" TargetMode="External"/><Relationship Id="rId2" Type="http://schemas.openxmlformats.org/officeDocument/2006/relationships/hyperlink" Target="https://developer.twitter.com/en/docs/twitter-api/tools-and-librarie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vnrepository.com/artifact/org.twitter4j/twitter4j-core/4.0.7" TargetMode="External"/><Relationship Id="rId4" Type="http://schemas.openxmlformats.org/officeDocument/2006/relationships/hyperlink" Target="http://twitter4j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cloud.databricks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xtimestamp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developer.twitter.com/e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hyperlink" Target="https://developer.twitter.com/en/docs/twitter-api/v1/tweets/search/api-reference/get-search-twee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FD220FF-F054-41ED-982F-CEFA78E7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EF7D4C5-0A1C-4A7A-979D-F9D41116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A38CE48-12B6-44A3-925F-DAA5DA3E2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23" t="11263" r="33192" b="19369"/>
          <a:stretch/>
        </p:blipFill>
        <p:spPr>
          <a:xfrm>
            <a:off x="108879" y="132012"/>
            <a:ext cx="5813620" cy="6593973"/>
          </a:xfrm>
          <a:prstGeom prst="rect">
            <a:avLst/>
          </a:prstGeo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CA437C12-183D-48C1-BB96-CB11FC82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58" y="0"/>
            <a:ext cx="6925642" cy="3439005"/>
          </a:xfrm>
          <a:prstGeom prst="rect">
            <a:avLst/>
          </a:prstGeo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8323B78B-BC3E-4813-9899-BCEF588D7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04" y="4445392"/>
            <a:ext cx="7621121" cy="223621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D31DA84-4BC3-4051-B1B5-3CCEBDD522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4" y="5359791"/>
            <a:ext cx="5612849" cy="109918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CCE2BE9A-76E9-44D8-8A7A-43D87E994A21}"/>
              </a:ext>
            </a:extLst>
          </p:cNvPr>
          <p:cNvSpPr/>
          <p:nvPr/>
        </p:nvSpPr>
        <p:spPr>
          <a:xfrm>
            <a:off x="225083" y="5373858"/>
            <a:ext cx="970671" cy="3938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140B00B-7BD9-4AD7-901E-8C2930CE4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3953AF3-FAED-457B-B3DE-A848F6902CB7}"/>
              </a:ext>
            </a:extLst>
          </p:cNvPr>
          <p:cNvSpPr txBox="1"/>
          <p:nvPr/>
        </p:nvSpPr>
        <p:spPr>
          <a:xfrm>
            <a:off x="5570806" y="3727938"/>
            <a:ext cx="6076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verilerin hepsini kopyala</a:t>
            </a:r>
          </a:p>
          <a:p>
            <a:r>
              <a:rPr lang="tr-TR" dirty="0"/>
              <a:t>jsonpathfinder.com a yapıştır. ( </a:t>
            </a:r>
            <a:r>
              <a:rPr lang="tr-TR" dirty="0" err="1"/>
              <a:t>json</a:t>
            </a:r>
            <a:r>
              <a:rPr lang="tr-TR" dirty="0"/>
              <a:t> dataları daha net gösterir. )</a:t>
            </a:r>
          </a:p>
          <a:p>
            <a:r>
              <a:rPr lang="tr-TR" dirty="0" err="1"/>
              <a:t>Beatufy</a:t>
            </a:r>
            <a:r>
              <a:rPr lang="tr-TR" dirty="0"/>
              <a:t> tıkla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54447F0-A422-48EF-9E05-D62AAD44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8A08B2F7-C331-4F82-A10F-EE5100705F46}"/>
              </a:ext>
            </a:extLst>
          </p:cNvPr>
          <p:cNvSpPr/>
          <p:nvPr/>
        </p:nvSpPr>
        <p:spPr>
          <a:xfrm>
            <a:off x="5795889" y="801858"/>
            <a:ext cx="1899139" cy="1350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AF13712-4F26-4215-A5CC-E47068CCD365}"/>
              </a:ext>
            </a:extLst>
          </p:cNvPr>
          <p:cNvSpPr txBox="1"/>
          <p:nvPr/>
        </p:nvSpPr>
        <p:spPr>
          <a:xfrm>
            <a:off x="6414868" y="3179298"/>
            <a:ext cx="35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Buradan </a:t>
            </a:r>
            <a:r>
              <a:rPr lang="tr-TR" dirty="0" err="1"/>
              <a:t>json</a:t>
            </a:r>
            <a:r>
              <a:rPr lang="tr-TR" dirty="0"/>
              <a:t> alt verilere ulaşabiliriz.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B27402E-DB4D-4422-B007-AFF980B0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3D7EC41-78E7-4B5C-BE8D-B0A96163623F}"/>
              </a:ext>
            </a:extLst>
          </p:cNvPr>
          <p:cNvSpPr txBox="1"/>
          <p:nvPr/>
        </p:nvSpPr>
        <p:spPr>
          <a:xfrm>
            <a:off x="4304714" y="4797083"/>
            <a:ext cx="440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Herhangi bir kullanıcının </a:t>
            </a:r>
            <a:r>
              <a:rPr lang="tr-TR" dirty="0" err="1"/>
              <a:t>twitlerini</a:t>
            </a:r>
            <a:r>
              <a:rPr lang="tr-TR" dirty="0"/>
              <a:t> çekebiliriz.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C95FAA-7CDC-40C6-A5BB-903E327A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0A78C9E-1404-40B5-A5E4-92249439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83EAD7-3C7A-4870-9462-6EB2D7D2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988491A-421E-4B9F-956D-D651826C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6E14E6B-1CA0-4906-B978-BAA99C3386BE}"/>
              </a:ext>
            </a:extLst>
          </p:cNvPr>
          <p:cNvSpPr txBox="1"/>
          <p:nvPr/>
        </p:nvSpPr>
        <p:spPr>
          <a:xfrm>
            <a:off x="1477108" y="3868615"/>
            <a:ext cx="10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takipçiler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7BCFE1D-0B5F-47E5-989C-F73A3F75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31E6A71-8A9E-41C1-BC23-60805D4C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E55A4D-A57B-48A6-8646-CB24B137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3F66354-153B-4E8F-9B3C-458B030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1867AF9-2918-47C9-ABB2-064AD9AAFA87}"/>
              </a:ext>
            </a:extLst>
          </p:cNvPr>
          <p:cNvSpPr txBox="1"/>
          <p:nvPr/>
        </p:nvSpPr>
        <p:spPr>
          <a:xfrm>
            <a:off x="502920" y="345050"/>
            <a:ext cx="111310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https://developer.twitter.com/en/docs/twitter-api/tools-and-libraries</a:t>
            </a:r>
            <a:endParaRPr lang="tr-TR" dirty="0"/>
          </a:p>
          <a:p>
            <a:endParaRPr lang="tr-TR" dirty="0"/>
          </a:p>
          <a:p>
            <a:r>
              <a:rPr lang="tr-TR" dirty="0"/>
              <a:t>Buradan </a:t>
            </a:r>
            <a:r>
              <a:rPr lang="tr-TR" dirty="0" err="1"/>
              <a:t>community</a:t>
            </a:r>
            <a:r>
              <a:rPr lang="tr-TR" dirty="0"/>
              <a:t> kütüphanelerinden Twitter4J kütüphanesini kullanacağız.</a:t>
            </a:r>
          </a:p>
          <a:p>
            <a:endParaRPr lang="tr-TR" dirty="0"/>
          </a:p>
          <a:p>
            <a:r>
              <a:rPr lang="tr-TR" dirty="0">
                <a:hlinkClick r:id="rId3"/>
              </a:rPr>
              <a:t>https://github.com/Twitter4J/Twitter4J</a:t>
            </a:r>
            <a:endParaRPr lang="tr-TR" dirty="0"/>
          </a:p>
          <a:p>
            <a:endParaRPr lang="tr-TR" dirty="0"/>
          </a:p>
          <a:p>
            <a:r>
              <a:rPr lang="tr-TR" dirty="0">
                <a:hlinkClick r:id="rId4"/>
              </a:rPr>
              <a:t>http://twitter4j.org/</a:t>
            </a:r>
            <a:endParaRPr lang="tr-TR" dirty="0"/>
          </a:p>
          <a:p>
            <a:endParaRPr lang="tr-TR" dirty="0"/>
          </a:p>
          <a:p>
            <a:r>
              <a:rPr lang="tr-TR" dirty="0"/>
              <a:t>sitelerinden kullanım bilgilerine ulaşabiliriz.</a:t>
            </a:r>
          </a:p>
          <a:p>
            <a:endParaRPr lang="tr-TR" dirty="0"/>
          </a:p>
          <a:p>
            <a:r>
              <a:rPr lang="tr-TR" dirty="0">
                <a:hlinkClick r:id="rId5"/>
              </a:rPr>
              <a:t>https://mvnrepository.com/artifact/org.twitter4j/twitter4j-core/4.0.7</a:t>
            </a:r>
            <a:endParaRPr lang="tr-TR" dirty="0"/>
          </a:p>
          <a:p>
            <a:endParaRPr lang="tr-TR" dirty="0"/>
          </a:p>
          <a:p>
            <a:r>
              <a:rPr lang="tr-TR" dirty="0"/>
              <a:t>sitesinden Dependency </a:t>
            </a:r>
            <a:r>
              <a:rPr lang="tr-TR" dirty="0" err="1"/>
              <a:t>lere</a:t>
            </a:r>
            <a:r>
              <a:rPr lang="tr-TR" dirty="0"/>
              <a:t> ulaşabiliriz.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86C129-EBE9-40E4-971A-861369956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3883" y="797510"/>
            <a:ext cx="739753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&lt;dependencies&gt;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https://mvnrepository.com/artifact/org.twitter4j/twitter4j-core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org.twitter4j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twitter4j-core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4.0.7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https://mvnrepository.com/artifact/com.googlecode.json-simple/json-simple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com.googlecode.json-simple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json-simple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1.1.1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https://mvnrepository.com/artifact/org.mongodb/mongodb-driver --&gt;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&lt;dependency&gt;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&lt;groupId&gt;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org.mongodb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&lt;/groupId&gt;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&lt;artifactId&gt;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mongodb-driver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&lt;/artifactId&gt;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    &lt;version&gt;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3.12.3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&lt;/version&gt;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&lt;/dependency&gt;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CB9C14D-1468-49C1-B6BF-5F089E5DA76D}"/>
              </a:ext>
            </a:extLst>
          </p:cNvPr>
          <p:cNvSpPr txBox="1"/>
          <p:nvPr/>
        </p:nvSpPr>
        <p:spPr>
          <a:xfrm>
            <a:off x="351692" y="351692"/>
            <a:ext cx="209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Proje adı : </a:t>
            </a:r>
            <a:r>
              <a:rPr lang="tr-TR" dirty="0" err="1"/>
              <a:t>twitterapi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9EAA9-3B85-4E89-B971-21CD41599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356" y="305068"/>
            <a:ext cx="8559651" cy="62478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Application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İlk önce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Authentication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işlemi yapılmalıdır.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APIkey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bağlantısının kurulması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TwitterFactory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TwitterFactory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cb.build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Verileri almak için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sınıfı kullanılır.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tf.getInstance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Verilen kullanıcının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lerini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çeker. Kullanıcı adı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screenname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değeridir.Örnek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için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elonmusk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tır.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responseList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twitter.getUserTimeline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elonmusk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Paging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lerin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yazdırılması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ler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yazdırılırken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default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olarak sadece 20 civarı getirir.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Diğer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tweetleri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almak için sayfalama-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pagination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yapmamız gerekir.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bunun için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responseList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kısmına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Paging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(..) eklenmelidir.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Burdaki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page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değeri değiştirilerek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sonraki sayfalar alınabilir.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değeri bir sayfadaki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sayısıdır.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92C093E-1143-4E01-AC94-768E0040F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725" y="1413063"/>
            <a:ext cx="7672550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st:responseList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metnini alır.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st.getText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atılma tarihleri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"Tarih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st.getCreatedAt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Fav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st.getFavoriteCount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st.getRetweetCount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st.getSource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 ile hangi cihazdan atıldığını da görebiliriz.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GeoLocation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geoLocation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st.getGeoLocation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geoLocation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geoLocation.getLatitude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geoLocation.getLongitude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       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5896BA-C8BB-4481-8671-5A0E33877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148" y="2028616"/>
            <a:ext cx="5469382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TWEET LERDE ARAMA İŞLEMİNİN YAPILMASI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 query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query.setQuery(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"Büyük veri"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QueryResult searchResult = twitter.search(query)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List&lt;Status&gt; searchResponseList = searchResult.getTweets()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(Status st:searchResponseList){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"Tarih :"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st.getCreatedAt()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Tweet : 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st.getText()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User :"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st.getUser().getScreenName())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899C19C-77BA-4CDB-BACE-143504DC6724}"/>
              </a:ext>
            </a:extLst>
          </p:cNvPr>
          <p:cNvSpPr txBox="1"/>
          <p:nvPr/>
        </p:nvSpPr>
        <p:spPr>
          <a:xfrm>
            <a:off x="970671" y="731520"/>
            <a:ext cx="527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Önceki işlemleri açıklama satırına çevirerek deneyiniz.</a:t>
            </a: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7AFBC0-F737-4E2F-9CE9-68942D259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2" y="25360"/>
            <a:ext cx="7150675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21817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MongoDatabase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mongoClient.getDatabase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twitterDB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Document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twitterDB.getCollection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D4421D-02FE-4164-80C9-467A1FD0E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856357"/>
            <a:ext cx="6059929" cy="60016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TWEET LERDE ARAMA İŞLEMİNİN YAPILMASI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 query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query.setQuery(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"Büyük veri"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QueryResult searchResult = twitter.search(query)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List&lt;Status&gt; searchResponseList = searchResult.getTweets()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(Status st:searchResponseList){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JSONObject jsonObject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"screen_name"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st.getUser().getScreenName())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"tweet"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st.getText())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"create_date"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st.getCreatedAt().getTime())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"followers_count"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st.getUser().getFollowersCount())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"friends_count"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st.getUser().getFriendsCount())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"description"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st.getUser().getDescription())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"favorite_count"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st.getFavoriteCount())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"retweet_count"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st.getRetweetCount())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email = st.getUser().getEmail()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(email !=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jsonObject.put(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"email"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.println(jsonObject.toString())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searchCollection.insertOne(Document.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(jsonObject.toString()))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D017EBB-43B5-4ED8-A4A9-B3C9BCF467E8}"/>
              </a:ext>
            </a:extLst>
          </p:cNvPr>
          <p:cNvSpPr txBox="1"/>
          <p:nvPr/>
        </p:nvSpPr>
        <p:spPr>
          <a:xfrm>
            <a:off x="253218" y="2335237"/>
            <a:ext cx="151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Robo3T ile</a:t>
            </a:r>
          </a:p>
          <a:p>
            <a:r>
              <a:rPr lang="tr-TR" dirty="0"/>
              <a:t>kontrol ediniz.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8E18F7-45D7-47B4-84E3-2E80C8CAA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268" y="709862"/>
            <a:ext cx="6324360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&lt;!-- https://mvnrepository.com/artifact/org.apache.kafka/kafka-clients --&gt;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org.apache.kafka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groupId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kafka-clients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artifactId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2.4.0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version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dependency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6764D213-F2E7-4226-9850-456F1E3CE111}"/>
              </a:ext>
            </a:extLst>
          </p:cNvPr>
          <p:cNvSpPr txBox="1"/>
          <p:nvPr/>
        </p:nvSpPr>
        <p:spPr>
          <a:xfrm>
            <a:off x="0" y="2736111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KafkaProducerApp.java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CE5AA5B-1D5D-402C-8120-91BF840551CA}"/>
              </a:ext>
            </a:extLst>
          </p:cNvPr>
          <p:cNvSpPr txBox="1"/>
          <p:nvPr/>
        </p:nvSpPr>
        <p:spPr>
          <a:xfrm>
            <a:off x="1556640" y="70986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pom.xml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6CA4CCC-14CA-4A83-8877-7FD478C7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268" y="2579906"/>
            <a:ext cx="9452716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KafkaProducerApp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Properties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(ProducerConfig.</a:t>
            </a:r>
            <a:r>
              <a:rPr kumimoji="0" lang="tr-TR" altLang="tr-T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BOOTSTRAP_SERVERS_CONFIG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KEY_SERIALIZER_CLASS_CONFIG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,new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ProducerConfig.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VALUE_SERIALIZER_CLASS_CONFIG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,new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StringSerializer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getClass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KafkaProducer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&lt;String, 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= 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&lt;String, String&gt;("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twitter-search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","data");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APIkey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07C187E-AC12-4363-835C-B9AE20B77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376" y="0"/>
            <a:ext cx="6112507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TwitterFactory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cb.build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getInstance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"Türkiye"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dan en fazla 100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alınabilmektedir. Aşağıdaki kodlar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daha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almak içindir.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MAX_VALUE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&gt;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twitter.search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tweets.addAll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result.getTweets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adet toplandı."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st:tweets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Couldn't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connect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te)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query.setMaxId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son - 100 den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895D383-5815-44C8-8163-1784EB00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4136ABC-9418-4AD5-9A9E-E04F98E01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481" y="0"/>
            <a:ext cx="10184519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"screen_name"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getScreenName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st.getText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"create_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st.getCreatedAt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"followers_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getFollowersCount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"friends_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getFriendsCount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description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getDescription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"favorite_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st.getFavoriteCount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"retweet_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st.getRetweetCount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ProducerRecord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String&gt;(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twitter-search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producer.send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E269808-C4A4-4074-827F-CE74263D0AB7}"/>
              </a:ext>
            </a:extLst>
          </p:cNvPr>
          <p:cNvSpPr txBox="1"/>
          <p:nvPr/>
        </p:nvSpPr>
        <p:spPr>
          <a:xfrm>
            <a:off x="0" y="745588"/>
            <a:ext cx="18624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Test etmek için</a:t>
            </a:r>
          </a:p>
          <a:p>
            <a:r>
              <a:rPr lang="tr-TR" dirty="0" err="1"/>
              <a:t>cloud</a:t>
            </a:r>
            <a:r>
              <a:rPr lang="tr-TR" dirty="0"/>
              <a:t> bilgisayarda</a:t>
            </a:r>
          </a:p>
          <a:p>
            <a:r>
              <a:rPr lang="tr-TR" dirty="0"/>
              <a:t>önce</a:t>
            </a:r>
          </a:p>
          <a:p>
            <a:endParaRPr lang="tr-TR" dirty="0"/>
          </a:p>
          <a:p>
            <a:r>
              <a:rPr lang="tr-TR" dirty="0" err="1"/>
              <a:t>kafka</a:t>
            </a:r>
            <a:r>
              <a:rPr lang="tr-TR" dirty="0"/>
              <a:t> </a:t>
            </a:r>
            <a:r>
              <a:rPr lang="tr-TR" dirty="0" err="1"/>
              <a:t>consumer</a:t>
            </a:r>
            <a:r>
              <a:rPr lang="tr-TR" dirty="0"/>
              <a:t> ı</a:t>
            </a:r>
          </a:p>
          <a:p>
            <a:r>
              <a:rPr lang="tr-TR" dirty="0" err="1"/>
              <a:t>twitter-search</a:t>
            </a:r>
            <a:endParaRPr lang="tr-TR" dirty="0"/>
          </a:p>
          <a:p>
            <a:r>
              <a:rPr lang="tr-TR" dirty="0"/>
              <a:t>topiğini</a:t>
            </a:r>
          </a:p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begining</a:t>
            </a:r>
            <a:endParaRPr lang="tr-TR" dirty="0"/>
          </a:p>
          <a:p>
            <a:r>
              <a:rPr lang="tr-TR" dirty="0"/>
              <a:t>olarak çalıştırın</a:t>
            </a:r>
          </a:p>
          <a:p>
            <a:endParaRPr lang="tr-TR" dirty="0"/>
          </a:p>
          <a:p>
            <a:r>
              <a:rPr lang="tr-TR" dirty="0"/>
              <a:t>sonrasında da</a:t>
            </a:r>
          </a:p>
          <a:p>
            <a:r>
              <a:rPr lang="tr-TR" dirty="0"/>
              <a:t>uygulamayı </a:t>
            </a:r>
          </a:p>
          <a:p>
            <a:r>
              <a:rPr lang="tr-TR" dirty="0"/>
              <a:t>çalıştırın.</a:t>
            </a:r>
          </a:p>
          <a:p>
            <a:endParaRPr lang="tr-TR" dirty="0"/>
          </a:p>
          <a:p>
            <a:r>
              <a:rPr lang="tr-TR" dirty="0"/>
              <a:t>Çekilen </a:t>
            </a:r>
            <a:r>
              <a:rPr lang="tr-TR" dirty="0" err="1"/>
              <a:t>tweetler</a:t>
            </a:r>
            <a:endParaRPr lang="tr-TR" dirty="0"/>
          </a:p>
          <a:p>
            <a:r>
              <a:rPr lang="tr-TR" dirty="0" err="1"/>
              <a:t>kafka</a:t>
            </a:r>
            <a:r>
              <a:rPr lang="tr-TR" dirty="0"/>
              <a:t> da gösterile</a:t>
            </a:r>
          </a:p>
          <a:p>
            <a:r>
              <a:rPr lang="tr-TR" dirty="0" err="1"/>
              <a:t>cektir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D33E84-DF4A-4E8A-BDD6-B3076FCE5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083" y="1413063"/>
            <a:ext cx="7522572" cy="40318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MongoSinc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21817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MongoDatabase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mongoClient.getDatabase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twitterDB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MongoCollection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Document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twitterDB.getCollection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APIkey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key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token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secret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TwitterFactory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cb.build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getInstance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"Türkiye"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69D1AD7-4F47-42D8-9760-CA0E9732E1DF}"/>
              </a:ext>
            </a:extLst>
          </p:cNvPr>
          <p:cNvSpPr txBox="1"/>
          <p:nvPr/>
        </p:nvSpPr>
        <p:spPr>
          <a:xfrm>
            <a:off x="225083" y="1885071"/>
            <a:ext cx="166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MongoSinc.java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74E633-4AC7-4024-B1EE-074BCEF93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749" y="0"/>
            <a:ext cx="6112507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dan en fazla 100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alınabilmektedir. Aşağıdaki kodlar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// daha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almak içindir.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Long.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MAX_VALUE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&gt;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else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twitter.search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tweets.addAll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result.getTweets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adet toplandı."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st:tweets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TwitterException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Couldn't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connect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"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te)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query.setMaxId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son - 100 den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E0CA1-DB23-41E6-ADBA-83FE60193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0087" y="587784"/>
            <a:ext cx="6431825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tweets.size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tweets.get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(i)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"screen_name"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getScreenName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st.getText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"create_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date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st.getCreatedAt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getTime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"followers_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getFollowersCount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"friends_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getFriendsCount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description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getDescription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"favorite_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st.getFavoriteCount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"retweet_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st.getRetweetCount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st.getUser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if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jsonObject.put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searchCollection.insertOne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Document.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jsonObject.toString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AA74C03-C7E5-46B6-8883-63BD5B15A8E1}"/>
              </a:ext>
            </a:extLst>
          </p:cNvPr>
          <p:cNvSpPr txBox="1"/>
          <p:nvPr/>
        </p:nvSpPr>
        <p:spPr>
          <a:xfrm>
            <a:off x="211015" y="1167618"/>
            <a:ext cx="1975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Çalıştırdıktan sonra</a:t>
            </a:r>
          </a:p>
          <a:p>
            <a:r>
              <a:rPr lang="tr-TR" dirty="0"/>
              <a:t>Robo3T ile</a:t>
            </a:r>
          </a:p>
          <a:p>
            <a:r>
              <a:rPr lang="tr-TR" dirty="0"/>
              <a:t>kontrol edebiliriz</a:t>
            </a:r>
          </a:p>
        </p:txBody>
      </p: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3EF5233-DDF1-4F7D-B847-37B225C53CE6}"/>
              </a:ext>
            </a:extLst>
          </p:cNvPr>
          <p:cNvSpPr txBox="1"/>
          <p:nvPr/>
        </p:nvSpPr>
        <p:spPr>
          <a:xfrm>
            <a:off x="1" y="140676"/>
            <a:ext cx="512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Twitter</a:t>
            </a:r>
            <a:r>
              <a:rPr lang="tr-TR" dirty="0"/>
              <a:t> bağlantısı için ConfigurationTwitter.java sınıfı oluştur.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6B1B4A4-BDD8-4E27-B13C-B7A300C96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2257"/>
            <a:ext cx="5125634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com.eemcsacademy.twitterapi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twitter4j.conf.ConfigurationBuilder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ConfigurationTwitter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getConfig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ConfigurationBuilder cb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cb.setOAuthConsumerKey(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"APIkey"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cb.setOAuthConsumerSecret(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 secret key"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token"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cb.setOAuthAccessTokenSecret(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token secret"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return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6F1BD32-6B94-410D-9834-0CC63F01F47A}"/>
              </a:ext>
            </a:extLst>
          </p:cNvPr>
          <p:cNvSpPr txBox="1"/>
          <p:nvPr/>
        </p:nvSpPr>
        <p:spPr>
          <a:xfrm>
            <a:off x="0" y="4903684"/>
            <a:ext cx="473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KafkaProducerApp.java da </a:t>
            </a:r>
            <a:r>
              <a:rPr lang="tr-TR" dirty="0" err="1"/>
              <a:t>twitter</a:t>
            </a:r>
            <a:r>
              <a:rPr lang="tr-TR" dirty="0"/>
              <a:t> bağlantı kodlarını sil yerine aşağıdaki kodları ekle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30943D-DDEA-4C6A-ABA5-25508CB07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1" y="6092013"/>
            <a:ext cx="508780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 cb = ConfigurationTwitter.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getConfig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AE04034-BC00-4543-84C1-2A82F070789F}"/>
              </a:ext>
            </a:extLst>
          </p:cNvPr>
          <p:cNvSpPr txBox="1"/>
          <p:nvPr/>
        </p:nvSpPr>
        <p:spPr>
          <a:xfrm>
            <a:off x="7507471" y="626266"/>
            <a:ext cx="406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MongoSinc.java da </a:t>
            </a:r>
            <a:r>
              <a:rPr lang="tr-TR" sz="1600" dirty="0" err="1"/>
              <a:t>twitter</a:t>
            </a:r>
            <a:r>
              <a:rPr lang="tr-TR" sz="1600" dirty="0"/>
              <a:t> bağlantı kodlarını sil</a:t>
            </a:r>
          </a:p>
          <a:p>
            <a:endParaRPr lang="tr-TR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421E7CF-7B9F-4424-9812-E311EAEA7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357" y="1209946"/>
            <a:ext cx="5087803" cy="3385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ConfigurationBuilder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cb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ConfigurationTwitter.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getConfig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DDC72EC-9716-4EDE-A726-BB1C74AF8F10}"/>
              </a:ext>
            </a:extLst>
          </p:cNvPr>
          <p:cNvSpPr txBox="1"/>
          <p:nvPr/>
        </p:nvSpPr>
        <p:spPr>
          <a:xfrm>
            <a:off x="154744" y="281353"/>
            <a:ext cx="5486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Twitter</a:t>
            </a:r>
            <a:r>
              <a:rPr lang="tr-TR" dirty="0"/>
              <a:t> dan 100 den fazla veri çekmek için ConfigurationTwitter.java da yeni bir metot oluşturuldu.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Diğer sınıflarda burada bulunan kodlar silindi.</a:t>
            </a:r>
          </a:p>
          <a:p>
            <a:endParaRPr lang="tr-TR" dirty="0"/>
          </a:p>
          <a:p>
            <a:r>
              <a:rPr lang="tr-TR" dirty="0"/>
              <a:t>KafkaProducer.java</a:t>
            </a:r>
          </a:p>
          <a:p>
            <a:r>
              <a:rPr lang="tr-TR" dirty="0"/>
              <a:t>MongoSinc.java</a:t>
            </a:r>
          </a:p>
          <a:p>
            <a:endParaRPr lang="tr-TR" dirty="0"/>
          </a:p>
          <a:p>
            <a:r>
              <a:rPr lang="tr-TR" dirty="0"/>
              <a:t>sınıflarında.</a:t>
            </a:r>
          </a:p>
          <a:p>
            <a:endParaRPr lang="tr-TR" dirty="0"/>
          </a:p>
          <a:p>
            <a:r>
              <a:rPr lang="tr-TR" dirty="0"/>
              <a:t>Ve aşağıdaki kod eklendi.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46B6F0A-8950-4539-A595-D7B4D50EC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8846"/>
            <a:ext cx="5926559" cy="67403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ArrayList&lt;Status&gt;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getAdvancedSearch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(Twitter twitter){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Query query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"Türkiye"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Twitter dan en fazla 100 tweet alınabilmektedir. Aşağıdaki kodlar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// daha fazla tweet almak içindir.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numberOfTweets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long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lastID = Long.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MAX_VALUE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ArrayList&lt;Status&gt; tweets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ArrayList&lt;Status&gt;()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while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(tweets.size() &lt; numberOfTweets){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(numberOfTweets - tweets.size() &gt;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query.setCount(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else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query.setCount(numberOfTweets - tweets.size())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QueryResult result = twitter.search(query)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tweets.addAll(result.getTweets())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.println(tweets.size() +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adet toplandı."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for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(Status st:tweets)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(st.getId() &lt; lastID)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lastID = st.getId()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(TwitterException te){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System.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"Couldn't connect : "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te)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query.setMaxId(lastID -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son - 100 den fazla tweet alma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74C2D11-211B-4D2F-8825-985865E9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5" y="4156447"/>
            <a:ext cx="5613010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dan en fazla 100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alınabilmektedir. Aşağıdaki kodlar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daha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almak içindir.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Status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tweets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ConfigurationTwitter.</a:t>
            </a:r>
            <a:r>
              <a:rPr kumimoji="0" lang="tr-TR" altLang="tr-T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getAdvancedSearch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twitter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son - 100 den fazla </a:t>
            </a:r>
            <a:r>
              <a:rPr kumimoji="0" lang="tr-TR" altLang="tr-T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tweet</a:t>
            </a:r>
            <a:r>
              <a:rPr kumimoji="0" lang="tr-TR" altLang="tr-T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alma</a:t>
            </a:r>
            <a:endParaRPr kumimoji="0" lang="tr-TR" altLang="tr-T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D37DF94-2B6D-4A90-9BB4-5ECED5F82429}"/>
              </a:ext>
            </a:extLst>
          </p:cNvPr>
          <p:cNvSpPr txBox="1"/>
          <p:nvPr/>
        </p:nvSpPr>
        <p:spPr>
          <a:xfrm>
            <a:off x="281354" y="492369"/>
            <a:ext cx="5162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Sabit değişkenler Constants.java adında bir </a:t>
            </a:r>
            <a:r>
              <a:rPr lang="tr-TR" dirty="0" err="1"/>
              <a:t>Interface</a:t>
            </a:r>
            <a:r>
              <a:rPr lang="tr-TR" dirty="0"/>
              <a:t> de toplandı.</a:t>
            </a:r>
          </a:p>
          <a:p>
            <a:endParaRPr lang="tr-TR" dirty="0"/>
          </a:p>
          <a:p>
            <a:r>
              <a:rPr lang="tr-TR" dirty="0"/>
              <a:t>Sınıflarda değişiklikler yapıldı.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D4C13C5-D179-4333-8720-DC89EA66F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75476"/>
            <a:ext cx="5651996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package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com.eemcsacademy.twitterapi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Constants {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MONGO_HOST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int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MONGO_PORT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21817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OAUTH_CONSUMER_KEY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"APIkey"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OAUTH_CONSUMAR_SECRET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"API secret key"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OAUTH_ACCESS_TOKEN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token"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OAUTH_ACCESS_TOKEN_SECRET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"Access token secret"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KAFKA_HOST_PORT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"159.65.82.54:9092"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50CEEB5-BC53-4D2C-8540-5FACB8C54A16}"/>
              </a:ext>
            </a:extLst>
          </p:cNvPr>
          <p:cNvSpPr txBox="1"/>
          <p:nvPr/>
        </p:nvSpPr>
        <p:spPr>
          <a:xfrm>
            <a:off x="447821" y="253218"/>
            <a:ext cx="1129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PySpark</a:t>
            </a:r>
            <a:r>
              <a:rPr lang="tr-TR" dirty="0"/>
              <a:t> ile analiz işlemi için </a:t>
            </a:r>
            <a:r>
              <a:rPr lang="tr-TR" dirty="0" err="1"/>
              <a:t>cloud</a:t>
            </a:r>
            <a:r>
              <a:rPr lang="tr-TR" dirty="0"/>
              <a:t> ortamını kullanacağız. </a:t>
            </a:r>
          </a:p>
          <a:p>
            <a:r>
              <a:rPr lang="tr-TR" dirty="0" err="1"/>
              <a:t>Cloud</a:t>
            </a:r>
            <a:r>
              <a:rPr lang="tr-TR" dirty="0"/>
              <a:t> ortamında </a:t>
            </a:r>
            <a:r>
              <a:rPr lang="tr-TR" dirty="0">
                <a:hlinkClick r:id="rId2"/>
              </a:rPr>
              <a:t>https://community.cloud.databricks.com/</a:t>
            </a:r>
            <a:r>
              <a:rPr lang="tr-TR" dirty="0"/>
              <a:t> sitesini kullanacağız. Burada önce bir </a:t>
            </a:r>
            <a:r>
              <a:rPr lang="tr-TR" dirty="0" err="1"/>
              <a:t>cluster</a:t>
            </a:r>
            <a:r>
              <a:rPr lang="tr-TR" dirty="0"/>
              <a:t> oluşturmamız gerekir. Yeni bir notebook oluşturarak analiz işlemini yapacağız. </a:t>
            </a:r>
            <a:r>
              <a:rPr lang="tr-TR" dirty="0" err="1"/>
              <a:t>Twitter-search</a:t>
            </a:r>
            <a:r>
              <a:rPr lang="tr-TR" dirty="0"/>
              <a:t> adını verdim notebook a.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FB6CE0-744A-4462-A907-544D57C2E184}"/>
              </a:ext>
            </a:extLst>
          </p:cNvPr>
          <p:cNvSpPr txBox="1"/>
          <p:nvPr/>
        </p:nvSpPr>
        <p:spPr>
          <a:xfrm>
            <a:off x="447820" y="1341679"/>
            <a:ext cx="1160819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pyspark.sql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SparkSession</a:t>
            </a:r>
            <a:endParaRPr lang="tr-TR" dirty="0"/>
          </a:p>
          <a:p>
            <a:endParaRPr lang="tr-TR" dirty="0"/>
          </a:p>
          <a:p>
            <a:r>
              <a:rPr lang="en-US" dirty="0"/>
              <a:t>spark = </a:t>
            </a:r>
            <a:r>
              <a:rPr lang="en-US" dirty="0" err="1"/>
              <a:t>SparkSession.builder.appName</a:t>
            </a:r>
            <a:r>
              <a:rPr lang="en-US" dirty="0"/>
              <a:t>('Twitter Search Read Kafka').</a:t>
            </a:r>
            <a:r>
              <a:rPr lang="en-US" dirty="0" err="1"/>
              <a:t>getOrCreate</a:t>
            </a:r>
            <a:r>
              <a:rPr lang="en-US" dirty="0"/>
              <a:t>()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rawDF</a:t>
            </a:r>
            <a:r>
              <a:rPr lang="tr-TR" dirty="0"/>
              <a:t> = </a:t>
            </a:r>
            <a:r>
              <a:rPr lang="tr-TR" dirty="0" err="1"/>
              <a:t>spark.read.format</a:t>
            </a:r>
            <a:r>
              <a:rPr lang="tr-TR" dirty="0"/>
              <a:t>("</a:t>
            </a:r>
            <a:r>
              <a:rPr lang="tr-TR" dirty="0" err="1"/>
              <a:t>kafka</a:t>
            </a:r>
            <a:r>
              <a:rPr lang="tr-TR" dirty="0"/>
              <a:t>").</a:t>
            </a:r>
            <a:r>
              <a:rPr lang="tr-TR" dirty="0" err="1"/>
              <a:t>option</a:t>
            </a:r>
            <a:r>
              <a:rPr lang="tr-TR" dirty="0"/>
              <a:t>("kafka.bootstrap.servers","159.65.82.54:9092").</a:t>
            </a:r>
            <a:r>
              <a:rPr lang="tr-TR" dirty="0" err="1"/>
              <a:t>option</a:t>
            </a:r>
            <a:r>
              <a:rPr lang="tr-TR" dirty="0"/>
              <a:t>("</a:t>
            </a:r>
            <a:r>
              <a:rPr lang="tr-TR" dirty="0" err="1"/>
              <a:t>subscribe</a:t>
            </a:r>
            <a:r>
              <a:rPr lang="tr-TR" dirty="0"/>
              <a:t>","</a:t>
            </a:r>
            <a:r>
              <a:rPr lang="tr-TR" dirty="0" err="1"/>
              <a:t>twitter-search</a:t>
            </a:r>
            <a:r>
              <a:rPr lang="tr-TR" dirty="0"/>
              <a:t>").</a:t>
            </a:r>
            <a:r>
              <a:rPr lang="tr-TR" dirty="0" err="1"/>
              <a:t>load</a:t>
            </a:r>
            <a:r>
              <a:rPr lang="tr-TR" dirty="0"/>
              <a:t>()</a:t>
            </a:r>
          </a:p>
          <a:p>
            <a:r>
              <a:rPr lang="tr-TR" dirty="0"/>
              <a:t># Sunucuda </a:t>
            </a:r>
            <a:r>
              <a:rPr lang="tr-TR" dirty="0" err="1"/>
              <a:t>kafkanın</a:t>
            </a:r>
            <a:r>
              <a:rPr lang="tr-TR" dirty="0"/>
              <a:t> çalıştığından emin olunuz.</a:t>
            </a:r>
          </a:p>
          <a:p>
            <a:endParaRPr lang="tr-TR" dirty="0"/>
          </a:p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pyspark.sql.functions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*</a:t>
            </a:r>
          </a:p>
          <a:p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pyspark.sql.types</a:t>
            </a:r>
            <a:r>
              <a:rPr lang="tr-TR" dirty="0"/>
              <a:t> </a:t>
            </a:r>
            <a:r>
              <a:rPr lang="tr-TR" dirty="0" err="1"/>
              <a:t>import</a:t>
            </a:r>
            <a:r>
              <a:rPr lang="tr-TR" dirty="0"/>
              <a:t> *</a:t>
            </a:r>
          </a:p>
          <a:p>
            <a:endParaRPr lang="tr-TR" dirty="0"/>
          </a:p>
          <a:p>
            <a:r>
              <a:rPr lang="tr-TR" dirty="0" err="1"/>
              <a:t>schema</a:t>
            </a:r>
            <a:r>
              <a:rPr lang="tr-TR" dirty="0"/>
              <a:t> = </a:t>
            </a:r>
            <a:r>
              <a:rPr lang="tr-TR" dirty="0" err="1"/>
              <a:t>StructType</a:t>
            </a:r>
            <a:r>
              <a:rPr lang="tr-TR" dirty="0"/>
              <a:t>() \</a:t>
            </a:r>
          </a:p>
          <a:p>
            <a:r>
              <a:rPr lang="tr-TR" dirty="0" err="1"/>
              <a:t>add</a:t>
            </a:r>
            <a:r>
              <a:rPr lang="tr-TR" dirty="0"/>
              <a:t>("screen_name",</a:t>
            </a:r>
            <a:r>
              <a:rPr lang="tr-TR" dirty="0" err="1"/>
              <a:t>StringType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</a:t>
            </a:r>
            <a:r>
              <a:rPr lang="tr-TR" dirty="0" err="1"/>
              <a:t>tweet</a:t>
            </a:r>
            <a:r>
              <a:rPr lang="tr-TR" dirty="0"/>
              <a:t>",</a:t>
            </a:r>
            <a:r>
              <a:rPr lang="tr-TR" dirty="0" err="1"/>
              <a:t>StringType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("create_</a:t>
            </a:r>
            <a:r>
              <a:rPr lang="tr-TR" dirty="0" err="1"/>
              <a:t>date</a:t>
            </a:r>
            <a:r>
              <a:rPr lang="tr-TR" dirty="0"/>
              <a:t>",</a:t>
            </a:r>
            <a:r>
              <a:rPr lang="tr-TR" dirty="0" err="1"/>
              <a:t>LongType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("followers_</a:t>
            </a:r>
            <a:r>
              <a:rPr lang="tr-TR" dirty="0" err="1"/>
              <a:t>count</a:t>
            </a:r>
            <a:r>
              <a:rPr lang="tr-TR" dirty="0"/>
              <a:t>",</a:t>
            </a:r>
            <a:r>
              <a:rPr lang="tr-TR" dirty="0" err="1"/>
              <a:t>IntegerType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("friends_</a:t>
            </a:r>
            <a:r>
              <a:rPr lang="tr-TR" dirty="0" err="1"/>
              <a:t>count</a:t>
            </a:r>
            <a:r>
              <a:rPr lang="tr-TR" dirty="0"/>
              <a:t>",</a:t>
            </a:r>
            <a:r>
              <a:rPr lang="tr-TR" dirty="0" err="1"/>
              <a:t>IntegerType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</a:t>
            </a:r>
            <a:r>
              <a:rPr lang="tr-TR" dirty="0" err="1"/>
              <a:t>description</a:t>
            </a:r>
            <a:r>
              <a:rPr lang="tr-TR" dirty="0"/>
              <a:t>",</a:t>
            </a:r>
            <a:r>
              <a:rPr lang="tr-TR" dirty="0" err="1"/>
              <a:t>StringType</a:t>
            </a:r>
            <a:r>
              <a:rPr lang="tr-TR" dirty="0"/>
              <a:t>())\</a:t>
            </a:r>
          </a:p>
          <a:p>
            <a:r>
              <a:rPr lang="tr-TR" dirty="0" err="1"/>
              <a:t>add</a:t>
            </a:r>
            <a:r>
              <a:rPr lang="tr-TR" dirty="0"/>
              <a:t>("favorite_</a:t>
            </a:r>
            <a:r>
              <a:rPr lang="tr-TR" dirty="0" err="1"/>
              <a:t>count</a:t>
            </a:r>
            <a:r>
              <a:rPr lang="tr-TR" dirty="0"/>
              <a:t>",</a:t>
            </a:r>
            <a:r>
              <a:rPr lang="tr-TR" dirty="0" err="1"/>
              <a:t>IntegerType</a:t>
            </a:r>
            <a:r>
              <a:rPr lang="tr-TR" dirty="0"/>
              <a:t>()).</a:t>
            </a:r>
            <a:r>
              <a:rPr lang="tr-TR" dirty="0" err="1"/>
              <a:t>add</a:t>
            </a:r>
            <a:r>
              <a:rPr lang="tr-TR" dirty="0"/>
              <a:t>("retweet_</a:t>
            </a:r>
            <a:r>
              <a:rPr lang="tr-TR" dirty="0" err="1"/>
              <a:t>count</a:t>
            </a:r>
            <a:r>
              <a:rPr lang="tr-TR" dirty="0"/>
              <a:t>",</a:t>
            </a:r>
            <a:r>
              <a:rPr lang="tr-TR" dirty="0" err="1"/>
              <a:t>IntegerType</a:t>
            </a:r>
            <a:r>
              <a:rPr lang="tr-TR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6AD2A885-89E7-4538-A57C-0E6F9B29ED51}"/>
              </a:ext>
            </a:extLst>
          </p:cNvPr>
          <p:cNvSpPr txBox="1"/>
          <p:nvPr/>
        </p:nvSpPr>
        <p:spPr>
          <a:xfrm>
            <a:off x="699866" y="241218"/>
            <a:ext cx="11257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</a:t>
            </a:r>
            <a:r>
              <a:rPr lang="tr-TR" dirty="0" err="1"/>
              <a:t>select</a:t>
            </a:r>
            <a:r>
              <a:rPr lang="tr-TR" dirty="0"/>
              <a:t> ile </a:t>
            </a:r>
            <a:r>
              <a:rPr lang="tr-TR" dirty="0" err="1"/>
              <a:t>json</a:t>
            </a:r>
            <a:r>
              <a:rPr lang="tr-TR" dirty="0"/>
              <a:t> verisinden </a:t>
            </a:r>
            <a:r>
              <a:rPr lang="tr-TR" dirty="0" err="1"/>
              <a:t>value</a:t>
            </a:r>
            <a:r>
              <a:rPr lang="tr-TR" dirty="0"/>
              <a:t> kolonunu seçecek, değerler </a:t>
            </a:r>
            <a:r>
              <a:rPr lang="tr-TR" dirty="0" err="1"/>
              <a:t>binary</a:t>
            </a:r>
            <a:r>
              <a:rPr lang="tr-TR" dirty="0"/>
              <a:t> olduğu için .</a:t>
            </a:r>
            <a:r>
              <a:rPr lang="tr-TR" dirty="0" err="1"/>
              <a:t>cast</a:t>
            </a:r>
            <a:r>
              <a:rPr lang="tr-TR" dirty="0"/>
              <a:t>("string") ile string e dönüştürecek sonrasında da alınan veriler </a:t>
            </a:r>
            <a:r>
              <a:rPr lang="tr-TR" dirty="0" err="1"/>
              <a:t>schema</a:t>
            </a:r>
            <a:r>
              <a:rPr lang="tr-TR" dirty="0"/>
              <a:t> de belirtilen türler ile yapılandırılacak</a:t>
            </a:r>
          </a:p>
          <a:p>
            <a:endParaRPr lang="tr-TR" dirty="0"/>
          </a:p>
          <a:p>
            <a:r>
              <a:rPr lang="tr-TR" dirty="0" err="1"/>
              <a:t>rawDF.select</a:t>
            </a:r>
            <a:r>
              <a:rPr lang="tr-TR" dirty="0"/>
              <a:t>(</a:t>
            </a:r>
            <a:r>
              <a:rPr lang="tr-TR" dirty="0" err="1"/>
              <a:t>from_json</a:t>
            </a:r>
            <a:r>
              <a:rPr lang="tr-TR" dirty="0"/>
              <a:t>(</a:t>
            </a:r>
            <a:r>
              <a:rPr lang="tr-TR" dirty="0" err="1"/>
              <a:t>col</a:t>
            </a:r>
            <a:r>
              <a:rPr lang="tr-TR" dirty="0"/>
              <a:t>("</a:t>
            </a:r>
            <a:r>
              <a:rPr lang="tr-TR" dirty="0" err="1"/>
              <a:t>value</a:t>
            </a:r>
            <a:r>
              <a:rPr lang="tr-TR" dirty="0"/>
              <a:t>").</a:t>
            </a:r>
            <a:r>
              <a:rPr lang="tr-TR" dirty="0" err="1"/>
              <a:t>cast</a:t>
            </a:r>
            <a:r>
              <a:rPr lang="tr-TR" dirty="0"/>
              <a:t>("string"),</a:t>
            </a:r>
            <a:r>
              <a:rPr lang="tr-TR" dirty="0" err="1"/>
              <a:t>schema</a:t>
            </a:r>
            <a:r>
              <a:rPr lang="tr-TR" dirty="0"/>
              <a:t>)).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B46C4B5-B416-468B-A10F-AB6068671ADD}"/>
              </a:ext>
            </a:extLst>
          </p:cNvPr>
          <p:cNvSpPr txBox="1"/>
          <p:nvPr/>
        </p:nvSpPr>
        <p:spPr>
          <a:xfrm>
            <a:off x="1473591" y="1951672"/>
            <a:ext cx="60983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(1) Spark Jobs</a:t>
            </a:r>
            <a:r>
              <a:rPr lang="tr-TR" b="0" i="0" dirty="0">
                <a:solidFill>
                  <a:srgbClr val="000000"/>
                </a:solidFill>
                <a:effectLst/>
                <a:latin typeface="Helvetica Neue"/>
              </a:rPr>
              <a:t>  ( KODUN ÇIKTISI ) – henüz veri yüklenmediği için boş geldi.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 latinLnBrk="1"/>
            <a:r>
              <a:rPr lang="en-US" b="0" i="0" dirty="0">
                <a:effectLst/>
                <a:latin typeface="Source Code Pro"/>
              </a:rPr>
              <a:t>+------------------------------------+ |</a:t>
            </a:r>
            <a:r>
              <a:rPr lang="en-US" b="0" i="0" dirty="0" err="1">
                <a:effectLst/>
                <a:latin typeface="Source Code Pro"/>
              </a:rPr>
              <a:t>jsontostructs</a:t>
            </a:r>
            <a:r>
              <a:rPr lang="en-US" b="0" i="0" dirty="0">
                <a:effectLst/>
                <a:latin typeface="Source Code Pro"/>
              </a:rPr>
              <a:t>(CAST(value AS STRING))| +------------------------------------+ +------------------------------------+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C7E78FD-9F6E-4A6B-A10D-65B17FA1DF6A}"/>
              </a:ext>
            </a:extLst>
          </p:cNvPr>
          <p:cNvSpPr txBox="1"/>
          <p:nvPr/>
        </p:nvSpPr>
        <p:spPr>
          <a:xfrm>
            <a:off x="699866" y="4216123"/>
            <a:ext cx="4266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rawDF.select</a:t>
            </a:r>
            <a:r>
              <a:rPr lang="tr-TR" dirty="0"/>
              <a:t>(</a:t>
            </a:r>
            <a:r>
              <a:rPr lang="tr-TR" dirty="0" err="1"/>
              <a:t>from_json</a:t>
            </a:r>
            <a:r>
              <a:rPr lang="tr-TR" dirty="0"/>
              <a:t>(</a:t>
            </a:r>
            <a:r>
              <a:rPr lang="tr-TR" dirty="0" err="1"/>
              <a:t>col</a:t>
            </a:r>
            <a:r>
              <a:rPr lang="tr-TR" dirty="0"/>
              <a:t>("</a:t>
            </a:r>
            <a:r>
              <a:rPr lang="tr-TR" dirty="0" err="1"/>
              <a:t>value</a:t>
            </a:r>
            <a:r>
              <a:rPr lang="tr-TR" dirty="0"/>
              <a:t>").</a:t>
            </a:r>
            <a:r>
              <a:rPr lang="tr-TR" dirty="0" err="1"/>
              <a:t>cast</a:t>
            </a:r>
            <a:r>
              <a:rPr lang="tr-TR" dirty="0"/>
              <a:t>("string"),</a:t>
            </a:r>
            <a:r>
              <a:rPr lang="tr-TR" dirty="0" err="1"/>
              <a:t>schema</a:t>
            </a:r>
            <a:r>
              <a:rPr lang="tr-TR" dirty="0"/>
              <a:t>)).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D0020611-274F-48C0-A383-FEA01B603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74" y="3826412"/>
            <a:ext cx="6937726" cy="2957733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EF482BE5-F771-48F0-84FB-F6DE31B85543}"/>
              </a:ext>
            </a:extLst>
          </p:cNvPr>
          <p:cNvSpPr txBox="1"/>
          <p:nvPr/>
        </p:nvSpPr>
        <p:spPr>
          <a:xfrm>
            <a:off x="699866" y="5167533"/>
            <a:ext cx="42660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Verilere ulaşmak için </a:t>
            </a:r>
            <a:r>
              <a:rPr lang="tr-TR" dirty="0" err="1"/>
              <a:t>root</a:t>
            </a:r>
            <a:r>
              <a:rPr lang="tr-TR" dirty="0"/>
              <a:t> altındaki </a:t>
            </a:r>
            <a:r>
              <a:rPr lang="tr-TR" dirty="0" err="1"/>
              <a:t>jsontostructs</a:t>
            </a:r>
            <a:r>
              <a:rPr lang="tr-TR" dirty="0"/>
              <a:t>(CAST(</a:t>
            </a:r>
            <a:r>
              <a:rPr lang="tr-TR" dirty="0" err="1"/>
              <a:t>value</a:t>
            </a:r>
            <a:r>
              <a:rPr lang="tr-TR" dirty="0"/>
              <a:t> AS STRING)): </a:t>
            </a:r>
            <a:r>
              <a:rPr lang="tr-TR" dirty="0" err="1"/>
              <a:t>struct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 yapısından kurtulmamız gerekir. Böylece </a:t>
            </a:r>
            <a:r>
              <a:rPr lang="tr-TR" dirty="0" err="1"/>
              <a:t>root</a:t>
            </a:r>
            <a:r>
              <a:rPr lang="tr-TR" dirty="0"/>
              <a:t> dizinine asıl veriler gelecektir.</a:t>
            </a: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4220D76D-308C-48BD-8AA6-718640B00F4D}"/>
              </a:ext>
            </a:extLst>
          </p:cNvPr>
          <p:cNvSpPr txBox="1"/>
          <p:nvPr/>
        </p:nvSpPr>
        <p:spPr>
          <a:xfrm>
            <a:off x="573258" y="246577"/>
            <a:ext cx="1084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rawDF.select</a:t>
            </a:r>
            <a:r>
              <a:rPr lang="tr-TR" dirty="0"/>
              <a:t>(</a:t>
            </a:r>
            <a:r>
              <a:rPr lang="tr-TR" dirty="0" err="1"/>
              <a:t>from_json</a:t>
            </a:r>
            <a:r>
              <a:rPr lang="tr-TR" dirty="0"/>
              <a:t>(</a:t>
            </a:r>
            <a:r>
              <a:rPr lang="tr-TR" dirty="0" err="1"/>
              <a:t>col</a:t>
            </a:r>
            <a:r>
              <a:rPr lang="tr-TR" dirty="0"/>
              <a:t>("</a:t>
            </a:r>
            <a:r>
              <a:rPr lang="tr-TR" dirty="0" err="1"/>
              <a:t>value</a:t>
            </a:r>
            <a:r>
              <a:rPr lang="tr-TR" dirty="0"/>
              <a:t>").</a:t>
            </a:r>
            <a:r>
              <a:rPr lang="tr-TR" dirty="0" err="1"/>
              <a:t>cast</a:t>
            </a:r>
            <a:r>
              <a:rPr lang="tr-TR" dirty="0"/>
              <a:t>("string"),</a:t>
            </a:r>
            <a:r>
              <a:rPr lang="tr-TR" dirty="0" err="1"/>
              <a:t>schema</a:t>
            </a:r>
            <a:r>
              <a:rPr lang="tr-TR" dirty="0"/>
              <a:t>).</a:t>
            </a:r>
            <a:r>
              <a:rPr lang="tr-TR" dirty="0" err="1"/>
              <a:t>alias</a:t>
            </a:r>
            <a:r>
              <a:rPr lang="tr-TR" dirty="0"/>
              <a:t>("data")).</a:t>
            </a:r>
            <a:r>
              <a:rPr lang="tr-TR" dirty="0" err="1"/>
              <a:t>select</a:t>
            </a:r>
            <a:r>
              <a:rPr lang="tr-TR" dirty="0"/>
              <a:t>("data.*").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73A1564-55EF-4418-9BF8-D61B3DA79D6C}"/>
              </a:ext>
            </a:extLst>
          </p:cNvPr>
          <p:cNvSpPr txBox="1"/>
          <p:nvPr/>
        </p:nvSpPr>
        <p:spPr>
          <a:xfrm>
            <a:off x="1580856" y="732585"/>
            <a:ext cx="8834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sz="1200" b="0" i="0" dirty="0">
                <a:solidFill>
                  <a:srgbClr val="000000"/>
                </a:solidFill>
                <a:effectLst/>
                <a:latin typeface="Helvetica Neue"/>
              </a:rPr>
              <a:t>(1) </a:t>
            </a:r>
            <a:r>
              <a:rPr lang="tr-TR" sz="1200" b="0" i="0" dirty="0" err="1">
                <a:solidFill>
                  <a:srgbClr val="000000"/>
                </a:solidFill>
                <a:effectLst/>
                <a:latin typeface="Helvetica Neue"/>
              </a:rPr>
              <a:t>Spark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tr-TR" sz="1200" b="0" i="0" dirty="0" err="1">
                <a:solidFill>
                  <a:srgbClr val="000000"/>
                </a:solidFill>
                <a:effectLst/>
                <a:latin typeface="Helvetica Neue"/>
              </a:rPr>
              <a:t>Jobs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Helvetica Neue"/>
              </a:rPr>
              <a:t>    ( ÇIKTISI ) – VERİ OLMADIĞI İÇİN BOŞ GELDİ.</a:t>
            </a:r>
          </a:p>
          <a:p>
            <a:pPr algn="l" latinLnBrk="1"/>
            <a:r>
              <a:rPr lang="tr-TR" sz="1200" b="0" i="0" dirty="0">
                <a:effectLst/>
                <a:latin typeface="Source Code Pro"/>
              </a:rPr>
              <a:t>+-----------+-----+-----------+---------------+-------------+-----------+--------------+-------------+ |screen_name|tweet|create_date|followers_count|friends_count|description|favorite_count|retweet_count| +-----------+-----+-----------+---------------+-------------+-----------+--------------+-------------+ +-----------+-----+-----------+---------------+-------------+-----------+--------------+-------------+ </a:t>
            </a:r>
          </a:p>
          <a:p>
            <a:endParaRPr lang="tr-TR" sz="12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286C7EF-9380-4A7B-A8B8-074675DA49B5}"/>
              </a:ext>
            </a:extLst>
          </p:cNvPr>
          <p:cNvSpPr txBox="1"/>
          <p:nvPr/>
        </p:nvSpPr>
        <p:spPr>
          <a:xfrm>
            <a:off x="573257" y="1932914"/>
            <a:ext cx="11285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.</a:t>
            </a:r>
            <a:r>
              <a:rPr lang="tr-TR" dirty="0" err="1"/>
              <a:t>alias</a:t>
            </a:r>
            <a:r>
              <a:rPr lang="tr-TR" dirty="0"/>
              <a:t>("data"), </a:t>
            </a:r>
            <a:r>
              <a:rPr lang="tr-TR" dirty="0" err="1"/>
              <a:t>jsontostructs</a:t>
            </a:r>
            <a:r>
              <a:rPr lang="tr-TR" dirty="0"/>
              <a:t>(CAST(</a:t>
            </a:r>
            <a:r>
              <a:rPr lang="tr-TR" dirty="0" err="1"/>
              <a:t>value</a:t>
            </a:r>
            <a:r>
              <a:rPr lang="tr-TR" dirty="0"/>
              <a:t> AS STRING)): </a:t>
            </a:r>
            <a:r>
              <a:rPr lang="tr-TR" dirty="0" err="1"/>
              <a:t>struct</a:t>
            </a:r>
            <a:r>
              <a:rPr lang="tr-TR" dirty="0"/>
              <a:t> (</a:t>
            </a:r>
            <a:r>
              <a:rPr lang="tr-TR" dirty="0" err="1"/>
              <a:t>nullable</a:t>
            </a:r>
            <a:r>
              <a:rPr lang="tr-TR" dirty="0"/>
              <a:t> = </a:t>
            </a:r>
            <a:r>
              <a:rPr lang="tr-TR" dirty="0" err="1"/>
              <a:t>true</a:t>
            </a:r>
            <a:r>
              <a:rPr lang="tr-TR" dirty="0"/>
              <a:t>) ye karşılık gelir. </a:t>
            </a:r>
            <a:r>
              <a:rPr lang="tr-TR" dirty="0" err="1"/>
              <a:t>select</a:t>
            </a:r>
            <a:r>
              <a:rPr lang="tr-TR" dirty="0"/>
              <a:t>("data.*") da bunun altında bulunanlara karşılık gelir.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8D3E0D6-E024-481F-A682-9AC8264E9F66}"/>
              </a:ext>
            </a:extLst>
          </p:cNvPr>
          <p:cNvSpPr txBox="1"/>
          <p:nvPr/>
        </p:nvSpPr>
        <p:spPr>
          <a:xfrm>
            <a:off x="573257" y="2963818"/>
            <a:ext cx="107512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valueDF</a:t>
            </a:r>
            <a:r>
              <a:rPr lang="tr-TR" dirty="0"/>
              <a:t> = </a:t>
            </a:r>
            <a:r>
              <a:rPr lang="tr-TR" dirty="0" err="1"/>
              <a:t>rawDF.select</a:t>
            </a:r>
            <a:r>
              <a:rPr lang="tr-TR" dirty="0"/>
              <a:t>(</a:t>
            </a:r>
            <a:r>
              <a:rPr lang="tr-TR" dirty="0" err="1"/>
              <a:t>from_json</a:t>
            </a:r>
            <a:r>
              <a:rPr lang="tr-TR" dirty="0"/>
              <a:t>(</a:t>
            </a:r>
            <a:r>
              <a:rPr lang="tr-TR" dirty="0" err="1"/>
              <a:t>col</a:t>
            </a:r>
            <a:r>
              <a:rPr lang="tr-TR" dirty="0"/>
              <a:t>("</a:t>
            </a:r>
            <a:r>
              <a:rPr lang="tr-TR" dirty="0" err="1"/>
              <a:t>value</a:t>
            </a:r>
            <a:r>
              <a:rPr lang="tr-TR" dirty="0"/>
              <a:t>").</a:t>
            </a:r>
            <a:r>
              <a:rPr lang="tr-TR" dirty="0" err="1"/>
              <a:t>cast</a:t>
            </a:r>
            <a:r>
              <a:rPr lang="tr-TR" dirty="0"/>
              <a:t>("string"),</a:t>
            </a:r>
            <a:r>
              <a:rPr lang="tr-TR" dirty="0" err="1"/>
              <a:t>schema</a:t>
            </a:r>
            <a:r>
              <a:rPr lang="tr-TR" dirty="0"/>
              <a:t>).</a:t>
            </a:r>
            <a:r>
              <a:rPr lang="tr-TR" dirty="0" err="1"/>
              <a:t>alias</a:t>
            </a:r>
            <a:r>
              <a:rPr lang="tr-TR" dirty="0"/>
              <a:t>("data")).</a:t>
            </a:r>
            <a:r>
              <a:rPr lang="tr-TR" dirty="0" err="1"/>
              <a:t>select</a:t>
            </a:r>
            <a:r>
              <a:rPr lang="tr-TR" dirty="0"/>
              <a:t>("data.*")</a:t>
            </a:r>
          </a:p>
          <a:p>
            <a:r>
              <a:rPr lang="tr-TR" dirty="0"/>
              <a:t># Böylece veriler hazır hale getirildi. </a:t>
            </a:r>
            <a:r>
              <a:rPr lang="tr-TR" dirty="0" err="1"/>
              <a:t>valueDF</a:t>
            </a:r>
            <a:r>
              <a:rPr lang="tr-TR" dirty="0"/>
              <a:t> ile analizler yapılabilir.</a:t>
            </a:r>
          </a:p>
          <a:p>
            <a:endParaRPr lang="tr-TR" dirty="0"/>
          </a:p>
          <a:p>
            <a:r>
              <a:rPr lang="tr-TR" dirty="0" err="1"/>
              <a:t>valueDF.Show</a:t>
            </a:r>
            <a:r>
              <a:rPr lang="tr-TR" dirty="0"/>
              <a:t>()  # </a:t>
            </a:r>
            <a:r>
              <a:rPr lang="tr-TR" dirty="0" err="1"/>
              <a:t>create_data</a:t>
            </a:r>
            <a:r>
              <a:rPr lang="tr-TR" dirty="0"/>
              <a:t> </a:t>
            </a:r>
            <a:r>
              <a:rPr lang="tr-TR" dirty="0" err="1"/>
              <a:t>timestamp</a:t>
            </a:r>
            <a:r>
              <a:rPr lang="tr-TR" dirty="0"/>
              <a:t> veri türünde gözükmektedir. </a:t>
            </a:r>
            <a:r>
              <a:rPr lang="tr-TR" dirty="0">
                <a:hlinkClick r:id="rId2"/>
              </a:rPr>
              <a:t>https://www.unixtimestamp.com/</a:t>
            </a:r>
            <a:r>
              <a:rPr lang="tr-TR" dirty="0"/>
              <a:t> sitesinde dönüştürülebilir.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83922A7-3136-49C0-93D0-93C7C416373A}"/>
              </a:ext>
            </a:extLst>
          </p:cNvPr>
          <p:cNvSpPr txBox="1"/>
          <p:nvPr/>
        </p:nvSpPr>
        <p:spPr>
          <a:xfrm>
            <a:off x="573257" y="4925086"/>
            <a:ext cx="10244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</a:t>
            </a:r>
            <a:r>
              <a:rPr lang="tr-TR" dirty="0" err="1"/>
              <a:t>timestamplerin</a:t>
            </a:r>
            <a:r>
              <a:rPr lang="tr-TR" dirty="0"/>
              <a:t> tarih formatına dönüştürülmesi</a:t>
            </a:r>
          </a:p>
          <a:p>
            <a:r>
              <a:rPr lang="tr-TR" dirty="0" err="1"/>
              <a:t>dateDF</a:t>
            </a:r>
            <a:r>
              <a:rPr lang="tr-TR" dirty="0"/>
              <a:t> = </a:t>
            </a:r>
            <a:r>
              <a:rPr lang="tr-TR" dirty="0" err="1"/>
              <a:t>valueDF.withColumn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",</a:t>
            </a:r>
            <a:r>
              <a:rPr lang="tr-TR" dirty="0" err="1"/>
              <a:t>from_unixtime</a:t>
            </a:r>
            <a:r>
              <a:rPr lang="tr-TR" dirty="0"/>
              <a:t>("create_</a:t>
            </a:r>
            <a:r>
              <a:rPr lang="tr-TR" dirty="0" err="1"/>
              <a:t>date</a:t>
            </a:r>
            <a:r>
              <a:rPr lang="tr-TR" dirty="0"/>
              <a:t>","dd/MM/</a:t>
            </a:r>
            <a:r>
              <a:rPr lang="tr-TR" dirty="0" err="1"/>
              <a:t>yyyy</a:t>
            </a:r>
            <a:r>
              <a:rPr lang="tr-TR" dirty="0"/>
              <a:t>"))</a:t>
            </a:r>
          </a:p>
          <a:p>
            <a:r>
              <a:rPr lang="tr-TR" dirty="0" err="1"/>
              <a:t>dateDF.show</a:t>
            </a:r>
            <a:r>
              <a:rPr lang="tr-T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59F070-4E67-49BB-90EA-4D3A23B3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8D16549-D2D0-468C-9E24-0502F5E5448B}"/>
              </a:ext>
            </a:extLst>
          </p:cNvPr>
          <p:cNvSpPr txBox="1"/>
          <p:nvPr/>
        </p:nvSpPr>
        <p:spPr>
          <a:xfrm>
            <a:off x="1135626" y="3539613"/>
            <a:ext cx="222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Müşteri Memnuniyeti</a:t>
            </a: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A83D9DC-0035-4C62-8300-BCF40C0ACC9E}"/>
              </a:ext>
            </a:extLst>
          </p:cNvPr>
          <p:cNvSpPr txBox="1"/>
          <p:nvPr/>
        </p:nvSpPr>
        <p:spPr>
          <a:xfrm>
            <a:off x="798341" y="347228"/>
            <a:ext cx="106949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Günlere göre gruplanması. Hangi gün kaç </a:t>
            </a:r>
            <a:r>
              <a:rPr lang="tr-TR" dirty="0" err="1"/>
              <a:t>tweet</a:t>
            </a:r>
            <a:r>
              <a:rPr lang="tr-TR" dirty="0"/>
              <a:t> atılmış</a:t>
            </a:r>
          </a:p>
          <a:p>
            <a:r>
              <a:rPr lang="tr-TR" dirty="0" err="1"/>
              <a:t>dateGroupDF</a:t>
            </a:r>
            <a:r>
              <a:rPr lang="tr-TR" dirty="0"/>
              <a:t> = </a:t>
            </a:r>
            <a:r>
              <a:rPr lang="tr-TR" dirty="0" err="1"/>
              <a:t>dataDF.groupBy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</a:t>
            </a:r>
          </a:p>
          <a:p>
            <a:r>
              <a:rPr lang="tr-TR" dirty="0" err="1"/>
              <a:t>dateGroupDF.show</a:t>
            </a:r>
            <a:r>
              <a:rPr lang="tr-TR" dirty="0"/>
              <a:t>()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0A0B1FC-3B9E-48E7-ACAC-E28D0F95CE21}"/>
              </a:ext>
            </a:extLst>
          </p:cNvPr>
          <p:cNvSpPr txBox="1"/>
          <p:nvPr/>
        </p:nvSpPr>
        <p:spPr>
          <a:xfrm>
            <a:off x="798341" y="1470465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retweetDF</a:t>
            </a:r>
            <a:r>
              <a:rPr lang="tr-TR" dirty="0"/>
              <a:t> = </a:t>
            </a:r>
            <a:r>
              <a:rPr lang="tr-TR" dirty="0" err="1"/>
              <a:t>dateDF.groupBy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sum</a:t>
            </a:r>
            <a:r>
              <a:rPr lang="tr-TR" dirty="0"/>
              <a:t>("</a:t>
            </a:r>
            <a:r>
              <a:rPr lang="tr-TR" dirty="0" err="1"/>
              <a:t>retweet_count</a:t>
            </a:r>
            <a:r>
              <a:rPr lang="tr-TR" dirty="0"/>
              <a:t>")</a:t>
            </a:r>
          </a:p>
          <a:p>
            <a:r>
              <a:rPr lang="tr-TR" dirty="0" err="1"/>
              <a:t>retweetDF.show</a:t>
            </a:r>
            <a:r>
              <a:rPr lang="tr-TR" dirty="0"/>
              <a:t>()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C0D9020-2A35-4A2C-99C5-679972B590B2}"/>
              </a:ext>
            </a:extLst>
          </p:cNvPr>
          <p:cNvSpPr txBox="1"/>
          <p:nvPr/>
        </p:nvSpPr>
        <p:spPr>
          <a:xfrm>
            <a:off x="2486464" y="2432881"/>
            <a:ext cx="97055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Günlere göre gruplanması. Hangi gün kaç </a:t>
            </a:r>
            <a:r>
              <a:rPr lang="tr-TR" dirty="0" err="1"/>
              <a:t>tweet</a:t>
            </a:r>
            <a:r>
              <a:rPr lang="tr-TR" dirty="0"/>
              <a:t> atılmış</a:t>
            </a:r>
          </a:p>
          <a:p>
            <a:r>
              <a:rPr lang="tr-TR" dirty="0"/>
              <a:t># </a:t>
            </a:r>
            <a:r>
              <a:rPr lang="tr-TR" dirty="0" err="1"/>
              <a:t>dateGroupDF</a:t>
            </a:r>
            <a:r>
              <a:rPr lang="tr-TR" dirty="0"/>
              <a:t> = </a:t>
            </a:r>
            <a:r>
              <a:rPr lang="tr-TR" dirty="0" err="1"/>
              <a:t>dataDF.groupBy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</a:t>
            </a:r>
          </a:p>
          <a:p>
            <a:r>
              <a:rPr lang="tr-TR" dirty="0"/>
              <a:t># ANALYS_ETİKET kısmında aynı kolon isimleri olmasın diye kolon adı değiştirildi.</a:t>
            </a:r>
          </a:p>
          <a:p>
            <a:r>
              <a:rPr lang="tr-TR" dirty="0" err="1"/>
              <a:t>dateGroupDF</a:t>
            </a:r>
            <a:r>
              <a:rPr lang="tr-TR" dirty="0"/>
              <a:t> = </a:t>
            </a:r>
            <a:r>
              <a:rPr lang="tr-TR" dirty="0" err="1"/>
              <a:t>dataDF.groupBy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().</a:t>
            </a:r>
            <a:r>
              <a:rPr lang="tr-TR" dirty="0" err="1"/>
              <a:t>withColumnRenamed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","</a:t>
            </a:r>
            <a:r>
              <a:rPr lang="tr-TR" dirty="0" err="1"/>
              <a:t>dateGroup</a:t>
            </a:r>
            <a:r>
              <a:rPr lang="tr-TR" dirty="0"/>
              <a:t>")</a:t>
            </a:r>
          </a:p>
          <a:p>
            <a:r>
              <a:rPr lang="tr-TR" dirty="0" err="1"/>
              <a:t>dateGroupDF.show</a:t>
            </a:r>
            <a:r>
              <a:rPr lang="tr-TR" dirty="0"/>
              <a:t>()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AA6E941-C5A2-4F43-B734-E0D05E39F3D0}"/>
              </a:ext>
            </a:extLst>
          </p:cNvPr>
          <p:cNvSpPr txBox="1"/>
          <p:nvPr/>
        </p:nvSpPr>
        <p:spPr>
          <a:xfrm>
            <a:off x="2486464" y="4549676"/>
            <a:ext cx="60983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</a:t>
            </a:r>
            <a:r>
              <a:rPr lang="tr-TR" dirty="0" err="1"/>
              <a:t>retweetDF</a:t>
            </a:r>
            <a:r>
              <a:rPr lang="tr-TR" dirty="0"/>
              <a:t> = </a:t>
            </a:r>
            <a:r>
              <a:rPr lang="tr-TR" dirty="0" err="1"/>
              <a:t>dateDF.groupBy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sum</a:t>
            </a:r>
            <a:r>
              <a:rPr lang="tr-TR" dirty="0"/>
              <a:t>("</a:t>
            </a:r>
            <a:r>
              <a:rPr lang="tr-TR" dirty="0" err="1"/>
              <a:t>retweet_count</a:t>
            </a:r>
            <a:r>
              <a:rPr lang="tr-TR" dirty="0"/>
              <a:t>")</a:t>
            </a:r>
          </a:p>
          <a:p>
            <a:r>
              <a:rPr lang="tr-TR" dirty="0"/>
              <a:t># ANALYS_ETİKET kısmındaki sorgudan gelen kolon adını değiştirmek için "</a:t>
            </a:r>
            <a:r>
              <a:rPr lang="tr-TR" dirty="0" err="1"/>
              <a:t>sum</a:t>
            </a:r>
            <a:r>
              <a:rPr lang="tr-TR" dirty="0"/>
              <a:t>(</a:t>
            </a:r>
            <a:r>
              <a:rPr lang="tr-TR" dirty="0" err="1"/>
              <a:t>retweet_count</a:t>
            </a:r>
            <a:r>
              <a:rPr lang="tr-TR" dirty="0"/>
              <a:t>)" ismindeki kolon adını değiştirmek için</a:t>
            </a:r>
          </a:p>
          <a:p>
            <a:r>
              <a:rPr lang="tr-TR" dirty="0" err="1"/>
              <a:t>retweetDF</a:t>
            </a:r>
            <a:r>
              <a:rPr lang="tr-TR" dirty="0"/>
              <a:t> = </a:t>
            </a:r>
            <a:r>
              <a:rPr lang="tr-TR" dirty="0" err="1"/>
              <a:t>dateDF.groupBy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").</a:t>
            </a:r>
            <a:r>
              <a:rPr lang="tr-TR" dirty="0" err="1"/>
              <a:t>sum</a:t>
            </a:r>
            <a:r>
              <a:rPr lang="tr-TR" dirty="0"/>
              <a:t>("</a:t>
            </a:r>
            <a:r>
              <a:rPr lang="tr-TR" dirty="0" err="1"/>
              <a:t>retweet_count</a:t>
            </a:r>
            <a:r>
              <a:rPr lang="tr-TR" dirty="0"/>
              <a:t>").</a:t>
            </a:r>
            <a:r>
              <a:rPr lang="tr-TR" dirty="0" err="1"/>
              <a:t>withColumnRenamed</a:t>
            </a:r>
            <a:r>
              <a:rPr lang="tr-TR" dirty="0"/>
              <a:t>("</a:t>
            </a:r>
            <a:r>
              <a:rPr lang="tr-TR" dirty="0" err="1"/>
              <a:t>sum</a:t>
            </a:r>
            <a:r>
              <a:rPr lang="tr-TR" dirty="0"/>
              <a:t>(</a:t>
            </a:r>
            <a:r>
              <a:rPr lang="tr-TR" dirty="0" err="1"/>
              <a:t>retweet_count</a:t>
            </a:r>
            <a:r>
              <a:rPr lang="tr-TR" dirty="0"/>
              <a:t>)","</a:t>
            </a:r>
            <a:r>
              <a:rPr lang="tr-TR" dirty="0" err="1"/>
              <a:t>retweet_count</a:t>
            </a:r>
            <a:r>
              <a:rPr lang="tr-TR" dirty="0"/>
              <a:t>")</a:t>
            </a:r>
          </a:p>
          <a:p>
            <a:r>
              <a:rPr lang="tr-TR" dirty="0" err="1"/>
              <a:t>retweetDF.show</a:t>
            </a:r>
            <a:r>
              <a:rPr lang="tr-TR" dirty="0"/>
              <a:t>()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754DAC0-AB4A-4106-B850-0AE34B20B028}"/>
              </a:ext>
            </a:extLst>
          </p:cNvPr>
          <p:cNvSpPr txBox="1"/>
          <p:nvPr/>
        </p:nvSpPr>
        <p:spPr>
          <a:xfrm>
            <a:off x="249701" y="2709880"/>
            <a:ext cx="220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ÖNCEDEN YAZILAN KODDA DEĞİŞİKLİK YAPILDI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D55F3E0-92F6-40AD-901E-F70BD4802378}"/>
              </a:ext>
            </a:extLst>
          </p:cNvPr>
          <p:cNvSpPr txBox="1"/>
          <p:nvPr/>
        </p:nvSpPr>
        <p:spPr>
          <a:xfrm>
            <a:off x="249701" y="5088361"/>
            <a:ext cx="220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ÖNCEDEN YAZILAN KODDA DEĞİŞİKLİK YAPILDI</a:t>
            </a:r>
          </a:p>
        </p:txBody>
      </p:sp>
      <p:pic>
        <p:nvPicPr>
          <p:cNvPr id="13" name="Resim 12" descr="tablo içeren bir resim&#10;&#10;Açıklama otomatik olarak oluşturuldu">
            <a:extLst>
              <a:ext uri="{FF2B5EF4-FFF2-40B4-BE49-F238E27FC236}">
                <a16:creationId xmlns:a16="http://schemas.microsoft.com/office/drawing/2014/main" id="{46AFA28A-5731-435D-B2EA-10B5DD4B2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65" y="0"/>
            <a:ext cx="5992835" cy="22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4796A1E-FC9E-4D0B-95DF-01C7E71FF62D}"/>
              </a:ext>
            </a:extLst>
          </p:cNvPr>
          <p:cNvSpPr txBox="1"/>
          <p:nvPr/>
        </p:nvSpPr>
        <p:spPr>
          <a:xfrm>
            <a:off x="3049172" y="651359"/>
            <a:ext cx="91428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ANALYS_ETİKET Hangi gün kaç </a:t>
            </a:r>
            <a:r>
              <a:rPr lang="tr-TR" dirty="0" err="1"/>
              <a:t>tweet</a:t>
            </a:r>
            <a:r>
              <a:rPr lang="tr-TR" dirty="0"/>
              <a:t> atıldı ve kaç </a:t>
            </a:r>
            <a:r>
              <a:rPr lang="tr-TR" dirty="0" err="1"/>
              <a:t>retwet</a:t>
            </a:r>
            <a:r>
              <a:rPr lang="tr-TR" dirty="0"/>
              <a:t> yapıldı</a:t>
            </a:r>
          </a:p>
          <a:p>
            <a:r>
              <a:rPr lang="tr-TR" dirty="0"/>
              <a:t># </a:t>
            </a:r>
            <a:r>
              <a:rPr lang="tr-TR" dirty="0" err="1"/>
              <a:t>dateGroupDF.join</a:t>
            </a:r>
            <a:r>
              <a:rPr lang="tr-TR" dirty="0"/>
              <a:t>(</a:t>
            </a:r>
            <a:r>
              <a:rPr lang="tr-TR" dirty="0" err="1"/>
              <a:t>retweetDF</a:t>
            </a:r>
            <a:r>
              <a:rPr lang="tr-TR" dirty="0"/>
              <a:t>, </a:t>
            </a:r>
            <a:r>
              <a:rPr lang="tr-TR" dirty="0" err="1"/>
              <a:t>retweetDF</a:t>
            </a:r>
            <a:r>
              <a:rPr lang="tr-TR" dirty="0"/>
              <a:t>["</a:t>
            </a:r>
            <a:r>
              <a:rPr lang="tr-TR" dirty="0" err="1"/>
              <a:t>date</a:t>
            </a:r>
            <a:r>
              <a:rPr lang="tr-TR" dirty="0"/>
              <a:t>"] == </a:t>
            </a:r>
            <a:r>
              <a:rPr lang="tr-TR" dirty="0" err="1"/>
              <a:t>dateGroupDF</a:t>
            </a:r>
            <a:r>
              <a:rPr lang="tr-TR" dirty="0"/>
              <a:t>["</a:t>
            </a:r>
            <a:r>
              <a:rPr lang="tr-TR" dirty="0" err="1"/>
              <a:t>dateGroup</a:t>
            </a:r>
            <a:r>
              <a:rPr lang="tr-TR" dirty="0"/>
              <a:t>"]).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  <a:p>
            <a:r>
              <a:rPr lang="tr-TR" dirty="0" err="1"/>
              <a:t>dateGroupDF.join</a:t>
            </a:r>
            <a:r>
              <a:rPr lang="tr-TR" dirty="0"/>
              <a:t>(</a:t>
            </a:r>
            <a:r>
              <a:rPr lang="tr-TR" dirty="0" err="1"/>
              <a:t>retweetDF</a:t>
            </a:r>
            <a:r>
              <a:rPr lang="tr-TR" dirty="0"/>
              <a:t>, </a:t>
            </a:r>
            <a:r>
              <a:rPr lang="tr-TR" dirty="0" err="1"/>
              <a:t>retweetDF</a:t>
            </a:r>
            <a:r>
              <a:rPr lang="tr-TR" dirty="0"/>
              <a:t>["</a:t>
            </a:r>
            <a:r>
              <a:rPr lang="tr-TR" dirty="0" err="1"/>
              <a:t>date</a:t>
            </a:r>
            <a:r>
              <a:rPr lang="tr-TR" dirty="0"/>
              <a:t>"] == </a:t>
            </a:r>
            <a:r>
              <a:rPr lang="tr-TR" dirty="0" err="1"/>
              <a:t>dateGroupDF</a:t>
            </a:r>
            <a:r>
              <a:rPr lang="tr-TR" dirty="0"/>
              <a:t>["</a:t>
            </a:r>
            <a:r>
              <a:rPr lang="tr-TR" dirty="0" err="1"/>
              <a:t>dateGroup</a:t>
            </a:r>
            <a:r>
              <a:rPr lang="tr-TR" dirty="0"/>
              <a:t>"]).</a:t>
            </a:r>
            <a:r>
              <a:rPr lang="tr-TR" dirty="0" err="1"/>
              <a:t>select</a:t>
            </a:r>
            <a:r>
              <a:rPr lang="tr-TR" dirty="0"/>
              <a:t>("</a:t>
            </a:r>
            <a:r>
              <a:rPr lang="tr-TR" dirty="0" err="1"/>
              <a:t>date</a:t>
            </a:r>
            <a:r>
              <a:rPr lang="tr-TR" dirty="0"/>
              <a:t>","</a:t>
            </a:r>
            <a:r>
              <a:rPr lang="tr-TR" dirty="0" err="1"/>
              <a:t>count</a:t>
            </a:r>
            <a:r>
              <a:rPr lang="tr-TR" dirty="0"/>
              <a:t>","</a:t>
            </a:r>
            <a:r>
              <a:rPr lang="tr-TR" dirty="0" err="1"/>
              <a:t>retweet_count</a:t>
            </a:r>
            <a:r>
              <a:rPr lang="tr-TR" dirty="0"/>
              <a:t>").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2085558-C8E5-4314-8D78-D0BBA9772C46}"/>
              </a:ext>
            </a:extLst>
          </p:cNvPr>
          <p:cNvSpPr txBox="1"/>
          <p:nvPr/>
        </p:nvSpPr>
        <p:spPr>
          <a:xfrm>
            <a:off x="305971" y="789858"/>
            <a:ext cx="220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ÖNCEDEN YAZILAN KODDA DEĞİŞİKLİK YAPILDI</a:t>
            </a:r>
          </a:p>
        </p:txBody>
      </p:sp>
      <p:pic>
        <p:nvPicPr>
          <p:cNvPr id="6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E2C240CC-D806-4AAF-A8C0-23B91AF98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03" y="1941706"/>
            <a:ext cx="3501251" cy="21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649DAA4-90BC-4966-B3B3-F260C6FD0BCE}"/>
              </a:ext>
            </a:extLst>
          </p:cNvPr>
          <p:cNvSpPr txBox="1"/>
          <p:nvPr/>
        </p:nvSpPr>
        <p:spPr>
          <a:xfrm>
            <a:off x="3246120" y="316915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</a:t>
            </a:r>
            <a:r>
              <a:rPr lang="tr-TR" dirty="0" err="1"/>
              <a:t>Türkiyeden</a:t>
            </a:r>
            <a:r>
              <a:rPr lang="tr-TR" dirty="0"/>
              <a:t> </a:t>
            </a:r>
            <a:r>
              <a:rPr lang="tr-TR" dirty="0" err="1"/>
              <a:t>tweet</a:t>
            </a:r>
            <a:r>
              <a:rPr lang="tr-TR" dirty="0"/>
              <a:t> atanlar</a:t>
            </a:r>
          </a:p>
          <a:p>
            <a:r>
              <a:rPr lang="tr-TR" dirty="0" err="1"/>
              <a:t>valueDF.gropBy</a:t>
            </a:r>
            <a:r>
              <a:rPr lang="tr-TR" dirty="0"/>
              <a:t>("</a:t>
            </a:r>
            <a:r>
              <a:rPr lang="tr-TR" dirty="0" err="1"/>
              <a:t>screen_name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9C9D93E-4D7D-4D45-A126-D64AD63AA038}"/>
              </a:ext>
            </a:extLst>
          </p:cNvPr>
          <p:cNvSpPr txBox="1"/>
          <p:nvPr/>
        </p:nvSpPr>
        <p:spPr>
          <a:xfrm>
            <a:off x="3246120" y="1331965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Toplamda kaç </a:t>
            </a:r>
            <a:r>
              <a:rPr lang="tr-TR" dirty="0" err="1"/>
              <a:t>tweet</a:t>
            </a:r>
            <a:r>
              <a:rPr lang="tr-TR" dirty="0"/>
              <a:t> atılmış ve kaç kişiden atılmış.</a:t>
            </a:r>
          </a:p>
          <a:p>
            <a:r>
              <a:rPr lang="tr-TR" dirty="0" err="1"/>
              <a:t>screenDF</a:t>
            </a:r>
            <a:r>
              <a:rPr lang="tr-TR" dirty="0"/>
              <a:t> = </a:t>
            </a:r>
            <a:r>
              <a:rPr lang="tr-TR" dirty="0" err="1"/>
              <a:t>valueDF.gropBy</a:t>
            </a:r>
            <a:r>
              <a:rPr lang="tr-TR" dirty="0"/>
              <a:t>("</a:t>
            </a:r>
            <a:r>
              <a:rPr lang="tr-TR" dirty="0" err="1"/>
              <a:t>screen_name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</a:t>
            </a:r>
          </a:p>
          <a:p>
            <a:r>
              <a:rPr lang="tr-TR" dirty="0" err="1"/>
              <a:t>screenDF.count</a:t>
            </a:r>
            <a:r>
              <a:rPr lang="tr-TR" dirty="0"/>
              <a:t>()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047C1F5-DBE5-4934-80E5-0E8FEEEFBCF2}"/>
              </a:ext>
            </a:extLst>
          </p:cNvPr>
          <p:cNvSpPr txBox="1"/>
          <p:nvPr/>
        </p:nvSpPr>
        <p:spPr>
          <a:xfrm>
            <a:off x="3246120" y="2624014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# En yüksek takipçisi olan hesap</a:t>
            </a:r>
          </a:p>
          <a:p>
            <a:r>
              <a:rPr lang="tr-TR" dirty="0" err="1"/>
              <a:t>valueDF.sort</a:t>
            </a:r>
            <a:r>
              <a:rPr lang="tr-TR" dirty="0"/>
              <a:t>(</a:t>
            </a:r>
            <a:r>
              <a:rPr lang="tr-TR" dirty="0" err="1"/>
              <a:t>desc</a:t>
            </a:r>
            <a:r>
              <a:rPr lang="tr-TR" dirty="0"/>
              <a:t>("</a:t>
            </a:r>
            <a:r>
              <a:rPr lang="tr-TR" dirty="0" err="1"/>
              <a:t>followers_count</a:t>
            </a:r>
            <a:r>
              <a:rPr lang="tr-TR" dirty="0"/>
              <a:t>")).</a:t>
            </a:r>
            <a:r>
              <a:rPr lang="tr-TR" dirty="0" err="1"/>
              <a:t>limt</a:t>
            </a:r>
            <a:r>
              <a:rPr lang="tr-TR" dirty="0"/>
              <a:t>(5).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9B07624-EFC1-49B3-85C8-CBB596BB02E1}"/>
              </a:ext>
            </a:extLst>
          </p:cNvPr>
          <p:cNvSpPr txBox="1"/>
          <p:nvPr/>
        </p:nvSpPr>
        <p:spPr>
          <a:xfrm>
            <a:off x="3246120" y="3538417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valueDF.filter</a:t>
            </a:r>
            <a:r>
              <a:rPr lang="tr-TR" dirty="0"/>
              <a:t>("</a:t>
            </a:r>
            <a:r>
              <a:rPr lang="tr-TR" dirty="0" err="1"/>
              <a:t>followers_count</a:t>
            </a:r>
            <a:r>
              <a:rPr lang="tr-TR" dirty="0"/>
              <a:t> &gt; 100000").</a:t>
            </a:r>
            <a:r>
              <a:rPr lang="tr-TR" dirty="0" err="1"/>
              <a:t>groupBy</a:t>
            </a:r>
            <a:r>
              <a:rPr lang="tr-TR" dirty="0"/>
              <a:t>("</a:t>
            </a:r>
            <a:r>
              <a:rPr lang="tr-TR" dirty="0" err="1"/>
              <a:t>screen_name</a:t>
            </a:r>
            <a:r>
              <a:rPr lang="tr-TR" dirty="0"/>
              <a:t>").</a:t>
            </a:r>
            <a:r>
              <a:rPr lang="tr-TR" dirty="0" err="1"/>
              <a:t>avg</a:t>
            </a:r>
            <a:r>
              <a:rPr lang="tr-TR" dirty="0"/>
              <a:t>("</a:t>
            </a:r>
            <a:r>
              <a:rPr lang="tr-TR" dirty="0" err="1"/>
              <a:t>followers_count</a:t>
            </a:r>
            <a:r>
              <a:rPr lang="tr-TR" dirty="0"/>
              <a:t>").</a:t>
            </a:r>
            <a:r>
              <a:rPr lang="tr-TR" dirty="0" err="1"/>
              <a:t>sort</a:t>
            </a:r>
            <a:r>
              <a:rPr lang="tr-TR" dirty="0"/>
              <a:t>(</a:t>
            </a:r>
            <a:r>
              <a:rPr lang="tr-TR" dirty="0" err="1"/>
              <a:t>desc</a:t>
            </a:r>
            <a:r>
              <a:rPr lang="tr-TR" dirty="0"/>
              <a:t>("</a:t>
            </a:r>
            <a:r>
              <a:rPr lang="tr-TR" dirty="0" err="1"/>
              <a:t>avg</a:t>
            </a:r>
            <a:r>
              <a:rPr lang="tr-TR" dirty="0"/>
              <a:t>(</a:t>
            </a:r>
            <a:r>
              <a:rPr lang="tr-TR" dirty="0" err="1"/>
              <a:t>followers_count</a:t>
            </a:r>
            <a:r>
              <a:rPr lang="tr-TR" dirty="0"/>
              <a:t>)")).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2127496B-C19E-49AA-9C7D-40D4DBAFB633}"/>
              </a:ext>
            </a:extLst>
          </p:cNvPr>
          <p:cNvSpPr txBox="1"/>
          <p:nvPr/>
        </p:nvSpPr>
        <p:spPr>
          <a:xfrm>
            <a:off x="3246120" y="4764874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fenomenDF</a:t>
            </a:r>
            <a:r>
              <a:rPr lang="tr-TR" dirty="0"/>
              <a:t> = </a:t>
            </a:r>
            <a:r>
              <a:rPr lang="tr-TR" dirty="0" err="1"/>
              <a:t>valueDF.filter</a:t>
            </a:r>
            <a:r>
              <a:rPr lang="tr-TR" dirty="0"/>
              <a:t>("</a:t>
            </a:r>
            <a:r>
              <a:rPr lang="tr-TR" dirty="0" err="1"/>
              <a:t>followers_count</a:t>
            </a:r>
            <a:r>
              <a:rPr lang="tr-TR" dirty="0"/>
              <a:t> &gt; 100000").</a:t>
            </a:r>
            <a:r>
              <a:rPr lang="tr-TR" dirty="0" err="1"/>
              <a:t>groupBy</a:t>
            </a:r>
            <a:r>
              <a:rPr lang="tr-TR" dirty="0"/>
              <a:t>("</a:t>
            </a:r>
            <a:r>
              <a:rPr lang="tr-TR" dirty="0" err="1"/>
              <a:t>screen_name</a:t>
            </a:r>
            <a:r>
              <a:rPr lang="tr-TR" dirty="0"/>
              <a:t>").</a:t>
            </a:r>
            <a:r>
              <a:rPr lang="tr-TR" dirty="0" err="1"/>
              <a:t>avg</a:t>
            </a:r>
            <a:r>
              <a:rPr lang="tr-TR" dirty="0"/>
              <a:t>("</a:t>
            </a:r>
            <a:r>
              <a:rPr lang="tr-TR" dirty="0" err="1"/>
              <a:t>followers_count</a:t>
            </a:r>
            <a:r>
              <a:rPr lang="tr-TR" dirty="0"/>
              <a:t>").</a:t>
            </a:r>
            <a:r>
              <a:rPr lang="tr-TR" dirty="0" err="1"/>
              <a:t>sort</a:t>
            </a:r>
            <a:r>
              <a:rPr lang="tr-TR" dirty="0"/>
              <a:t>(</a:t>
            </a:r>
            <a:r>
              <a:rPr lang="tr-TR" dirty="0" err="1"/>
              <a:t>desc</a:t>
            </a:r>
            <a:r>
              <a:rPr lang="tr-TR" dirty="0"/>
              <a:t>("</a:t>
            </a:r>
            <a:r>
              <a:rPr lang="tr-TR" dirty="0" err="1"/>
              <a:t>avg</a:t>
            </a:r>
            <a:r>
              <a:rPr lang="tr-TR" dirty="0"/>
              <a:t>(</a:t>
            </a:r>
            <a:r>
              <a:rPr lang="tr-TR" dirty="0" err="1"/>
              <a:t>followers_count</a:t>
            </a:r>
            <a:r>
              <a:rPr lang="tr-TR" dirty="0"/>
              <a:t>)"))</a:t>
            </a:r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9B2CD90-4D55-47BA-BD0C-C283821D3BAC}"/>
              </a:ext>
            </a:extLst>
          </p:cNvPr>
          <p:cNvSpPr txBox="1"/>
          <p:nvPr/>
        </p:nvSpPr>
        <p:spPr>
          <a:xfrm>
            <a:off x="3330526" y="260645"/>
            <a:ext cx="7895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valueDF.withColumn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",</a:t>
            </a:r>
            <a:r>
              <a:rPr lang="tr-TR" dirty="0" err="1"/>
              <a:t>when</a:t>
            </a:r>
            <a:r>
              <a:rPr lang="tr-TR" dirty="0"/>
              <a:t>(</a:t>
            </a:r>
            <a:r>
              <a:rPr lang="tr-TR" dirty="0" err="1"/>
              <a:t>valueDF</a:t>
            </a:r>
            <a:r>
              <a:rPr lang="tr-TR" dirty="0"/>
              <a:t>["</a:t>
            </a:r>
            <a:r>
              <a:rPr lang="tr-TR" dirty="0" err="1"/>
              <a:t>followers_count</a:t>
            </a:r>
            <a:r>
              <a:rPr lang="tr-TR" dirty="0"/>
              <a:t>"] &gt; 100000, "True").</a:t>
            </a:r>
            <a:r>
              <a:rPr lang="tr-TR" dirty="0" err="1"/>
              <a:t>otherwise</a:t>
            </a:r>
            <a:r>
              <a:rPr lang="tr-TR" dirty="0"/>
              <a:t>("</a:t>
            </a:r>
            <a:r>
              <a:rPr lang="tr-TR" dirty="0" err="1"/>
              <a:t>False</a:t>
            </a:r>
            <a:r>
              <a:rPr lang="tr-TR" dirty="0"/>
              <a:t>")).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CE2BF77-6EE8-4D99-8363-648AC7085D2E}"/>
              </a:ext>
            </a:extLst>
          </p:cNvPr>
          <p:cNvSpPr txBox="1"/>
          <p:nvPr/>
        </p:nvSpPr>
        <p:spPr>
          <a:xfrm>
            <a:off x="3330526" y="1346034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famousDF</a:t>
            </a:r>
            <a:r>
              <a:rPr lang="tr-TR" dirty="0"/>
              <a:t> = </a:t>
            </a:r>
            <a:r>
              <a:rPr lang="tr-TR" dirty="0" err="1"/>
              <a:t>valueDF.withColumn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",</a:t>
            </a:r>
            <a:r>
              <a:rPr lang="tr-TR" dirty="0" err="1"/>
              <a:t>when</a:t>
            </a:r>
            <a:r>
              <a:rPr lang="tr-TR" dirty="0"/>
              <a:t>(</a:t>
            </a:r>
            <a:r>
              <a:rPr lang="tr-TR" dirty="0" err="1"/>
              <a:t>valueDF</a:t>
            </a:r>
            <a:r>
              <a:rPr lang="tr-TR" dirty="0"/>
              <a:t>["</a:t>
            </a:r>
            <a:r>
              <a:rPr lang="tr-TR" dirty="0" err="1"/>
              <a:t>followers_count</a:t>
            </a:r>
            <a:r>
              <a:rPr lang="tr-TR" dirty="0"/>
              <a:t>"] &gt; 100000, "True").</a:t>
            </a:r>
            <a:r>
              <a:rPr lang="tr-TR" dirty="0" err="1"/>
              <a:t>otherwise</a:t>
            </a:r>
            <a:r>
              <a:rPr lang="tr-TR" dirty="0"/>
              <a:t>("</a:t>
            </a:r>
            <a:r>
              <a:rPr lang="tr-TR" dirty="0" err="1"/>
              <a:t>False</a:t>
            </a:r>
            <a:r>
              <a:rPr lang="tr-TR" dirty="0"/>
              <a:t>"))</a:t>
            </a:r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04ABF4F-A20D-4F20-823D-6CF7D8803F7A}"/>
              </a:ext>
            </a:extLst>
          </p:cNvPr>
          <p:cNvSpPr txBox="1"/>
          <p:nvPr/>
        </p:nvSpPr>
        <p:spPr>
          <a:xfrm>
            <a:off x="3330526" y="261608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famousDF.filter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 == True").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F3205F1-0F86-472C-B939-9BF6CA8F6CA7}"/>
              </a:ext>
            </a:extLst>
          </p:cNvPr>
          <p:cNvSpPr txBox="1"/>
          <p:nvPr/>
        </p:nvSpPr>
        <p:spPr>
          <a:xfrm>
            <a:off x="3330526" y="322624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famousDF.filter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 == True").</a:t>
            </a:r>
            <a:r>
              <a:rPr lang="tr-TR" dirty="0" err="1"/>
              <a:t>groupBy</a:t>
            </a:r>
            <a:r>
              <a:rPr lang="tr-TR" dirty="0"/>
              <a:t>("</a:t>
            </a:r>
            <a:r>
              <a:rPr lang="tr-TR" dirty="0" err="1"/>
              <a:t>screen_name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().</a:t>
            </a:r>
            <a:r>
              <a:rPr lang="tr-TR" dirty="0" err="1"/>
              <a:t>show</a:t>
            </a:r>
            <a:r>
              <a:rPr lang="tr-TR" dirty="0"/>
              <a:t>()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15F312C-F8DF-4510-968B-65383B90FD3B}"/>
              </a:ext>
            </a:extLst>
          </p:cNvPr>
          <p:cNvSpPr txBox="1"/>
          <p:nvPr/>
        </p:nvSpPr>
        <p:spPr>
          <a:xfrm>
            <a:off x="3330526" y="4130546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famousTotal</a:t>
            </a:r>
            <a:r>
              <a:rPr lang="tr-TR" dirty="0"/>
              <a:t> = </a:t>
            </a:r>
            <a:r>
              <a:rPr lang="tr-TR" dirty="0" err="1"/>
              <a:t>famousDF.filter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 == True").</a:t>
            </a:r>
            <a:r>
              <a:rPr lang="tr-TR" dirty="0" err="1"/>
              <a:t>groupBy</a:t>
            </a:r>
            <a:r>
              <a:rPr lang="tr-TR" dirty="0"/>
              <a:t>("</a:t>
            </a:r>
            <a:r>
              <a:rPr lang="tr-TR" dirty="0" err="1"/>
              <a:t>isFamous</a:t>
            </a:r>
            <a:r>
              <a:rPr lang="tr-TR" dirty="0"/>
              <a:t>").</a:t>
            </a:r>
            <a:r>
              <a:rPr lang="tr-TR" dirty="0" err="1"/>
              <a:t>count</a:t>
            </a:r>
            <a:r>
              <a:rPr lang="tr-TR" dirty="0"/>
              <a:t>()</a:t>
            </a:r>
          </a:p>
          <a:p>
            <a:r>
              <a:rPr lang="tr-TR" dirty="0" err="1"/>
              <a:t>famousTotal.show</a:t>
            </a:r>
            <a:r>
              <a:rPr lang="tr-T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4E0FA8-EB80-40C9-B66E-66B460DC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96A7574-2076-4176-9CAB-3623A3960F38}"/>
              </a:ext>
            </a:extLst>
          </p:cNvPr>
          <p:cNvSpPr txBox="1"/>
          <p:nvPr/>
        </p:nvSpPr>
        <p:spPr>
          <a:xfrm>
            <a:off x="3101173" y="4866968"/>
            <a:ext cx="598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BELGESEL TAVSİYESİ : THE GREATE HACK</a:t>
            </a:r>
          </a:p>
        </p:txBody>
      </p:sp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D026C0B-6CB0-41FD-B625-402C8B16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ACB1818-1752-484B-A968-706F1D9E1863}"/>
              </a:ext>
            </a:extLst>
          </p:cNvPr>
          <p:cNvSpPr txBox="1"/>
          <p:nvPr/>
        </p:nvSpPr>
        <p:spPr>
          <a:xfrm>
            <a:off x="276648" y="1368434"/>
            <a:ext cx="8457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/>
              <a:t>Verileri </a:t>
            </a:r>
            <a:r>
              <a:rPr lang="tr-TR" dirty="0" err="1"/>
              <a:t>MongoDB</a:t>
            </a:r>
            <a:r>
              <a:rPr lang="tr-TR" dirty="0"/>
              <a:t> ye kaydetmemizin sebebi </a:t>
            </a:r>
            <a:r>
              <a:rPr lang="tr-TR" dirty="0" err="1"/>
              <a:t>Kafkadaki</a:t>
            </a:r>
            <a:r>
              <a:rPr lang="tr-TR" dirty="0"/>
              <a:t> veri bozulduğunda ham dataya ulaşabilmektir. Yani </a:t>
            </a:r>
            <a:r>
              <a:rPr lang="tr-TR" dirty="0" err="1"/>
              <a:t>hamdata</a:t>
            </a:r>
            <a:r>
              <a:rPr lang="tr-TR" dirty="0"/>
              <a:t> </a:t>
            </a:r>
            <a:r>
              <a:rPr lang="tr-TR" dirty="0" err="1"/>
              <a:t>MongoDB</a:t>
            </a:r>
            <a:r>
              <a:rPr lang="tr-TR" dirty="0"/>
              <a:t> de tutulacak. </a:t>
            </a:r>
            <a:r>
              <a:rPr lang="tr-TR" dirty="0" err="1"/>
              <a:t>MongoDB</a:t>
            </a:r>
            <a:r>
              <a:rPr lang="tr-TR" dirty="0"/>
              <a:t> de direk </a:t>
            </a:r>
            <a:r>
              <a:rPr lang="tr-TR" dirty="0" err="1"/>
              <a:t>Spark</a:t>
            </a:r>
            <a:r>
              <a:rPr lang="tr-TR" dirty="0"/>
              <a:t> a da bağlanabilir.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836B42D-DFED-470F-9BD6-CEEDDF0CFE4A}"/>
              </a:ext>
            </a:extLst>
          </p:cNvPr>
          <p:cNvSpPr txBox="1"/>
          <p:nvPr/>
        </p:nvSpPr>
        <p:spPr>
          <a:xfrm>
            <a:off x="3274142" y="5088194"/>
            <a:ext cx="3818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Kafkayı</a:t>
            </a:r>
            <a:r>
              <a:rPr lang="tr-TR" dirty="0"/>
              <a:t> kullanmamızın sebebi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  <a:p>
            <a:r>
              <a:rPr lang="tr-TR" dirty="0"/>
              <a:t>uygulamalarda verileri </a:t>
            </a:r>
            <a:r>
              <a:rPr lang="tr-TR" dirty="0" err="1"/>
              <a:t>real</a:t>
            </a:r>
            <a:r>
              <a:rPr lang="tr-TR" dirty="0"/>
              <a:t> time</a:t>
            </a:r>
          </a:p>
          <a:p>
            <a:r>
              <a:rPr lang="tr-TR" dirty="0"/>
              <a:t>olarak kullanabilmektir.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8CCDAD5-2D02-49C3-A267-18ABA294D570}"/>
              </a:ext>
            </a:extLst>
          </p:cNvPr>
          <p:cNvSpPr txBox="1"/>
          <p:nvPr/>
        </p:nvSpPr>
        <p:spPr>
          <a:xfrm>
            <a:off x="6415548" y="3067665"/>
            <a:ext cx="258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Spark</a:t>
            </a:r>
            <a:r>
              <a:rPr lang="tr-TR" dirty="0"/>
              <a:t> ile analiz senaryosu</a:t>
            </a:r>
          </a:p>
          <a:p>
            <a:r>
              <a:rPr lang="tr-TR" dirty="0"/>
              <a:t>gerçekleştirilecek.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22F5EA3-8561-411D-B9CF-C7F10018340A}"/>
              </a:ext>
            </a:extLst>
          </p:cNvPr>
          <p:cNvSpPr txBox="1"/>
          <p:nvPr/>
        </p:nvSpPr>
        <p:spPr>
          <a:xfrm>
            <a:off x="8605230" y="4806884"/>
            <a:ext cx="3289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Analiz sonucunu </a:t>
            </a:r>
            <a:r>
              <a:rPr lang="tr-TR" dirty="0" err="1"/>
              <a:t>Hadoop</a:t>
            </a:r>
            <a:r>
              <a:rPr lang="tr-TR" dirty="0"/>
              <a:t> ortamına kayıt edeceğiz. Bunun yerine </a:t>
            </a:r>
            <a:r>
              <a:rPr lang="tr-TR" dirty="0" err="1"/>
              <a:t>MongoDB</a:t>
            </a:r>
            <a:r>
              <a:rPr lang="tr-TR" dirty="0"/>
              <a:t>, </a:t>
            </a:r>
          </a:p>
          <a:p>
            <a:r>
              <a:rPr lang="tr-TR" dirty="0" err="1"/>
              <a:t>Casandra</a:t>
            </a:r>
            <a:r>
              <a:rPr lang="tr-TR" dirty="0"/>
              <a:t>, </a:t>
            </a:r>
          </a:p>
          <a:p>
            <a:r>
              <a:rPr lang="tr-TR" dirty="0" err="1"/>
              <a:t>ElasticSearch</a:t>
            </a:r>
            <a:r>
              <a:rPr lang="tr-TR" dirty="0"/>
              <a:t> e </a:t>
            </a:r>
          </a:p>
          <a:p>
            <a:r>
              <a:rPr lang="tr-TR" dirty="0"/>
              <a:t>atılabilir.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068C84E-3FFC-49BB-9D6A-DA991B656491}"/>
              </a:ext>
            </a:extLst>
          </p:cNvPr>
          <p:cNvSpPr txBox="1"/>
          <p:nvPr/>
        </p:nvSpPr>
        <p:spPr>
          <a:xfrm>
            <a:off x="8834284" y="1899698"/>
            <a:ext cx="2831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err="1"/>
              <a:t>Hadoop</a:t>
            </a:r>
            <a:r>
              <a:rPr lang="tr-TR" dirty="0"/>
              <a:t> kullanmamızın sebebi </a:t>
            </a:r>
            <a:r>
              <a:rPr lang="tr-TR" dirty="0" err="1"/>
              <a:t>semistructured</a:t>
            </a:r>
            <a:r>
              <a:rPr lang="tr-TR" dirty="0"/>
              <a:t> datanın nasıl </a:t>
            </a:r>
            <a:r>
              <a:rPr lang="tr-TR" dirty="0" err="1"/>
              <a:t>unstructured</a:t>
            </a:r>
            <a:r>
              <a:rPr lang="tr-TR" dirty="0"/>
              <a:t> data haline gelip HDFS te barındırabileceğimizi göstermek içindir.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79AEAD1-12EB-48CC-86CB-B8359A924BD8}"/>
              </a:ext>
            </a:extLst>
          </p:cNvPr>
          <p:cNvSpPr txBox="1"/>
          <p:nvPr/>
        </p:nvSpPr>
        <p:spPr>
          <a:xfrm>
            <a:off x="323557" y="309489"/>
            <a:ext cx="11662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Öncelikle </a:t>
            </a:r>
            <a:r>
              <a:rPr lang="tr-TR" dirty="0" err="1"/>
              <a:t>twitter</a:t>
            </a:r>
            <a:r>
              <a:rPr lang="tr-TR" dirty="0"/>
              <a:t> a bir </a:t>
            </a:r>
            <a:r>
              <a:rPr lang="tr-TR" dirty="0" err="1"/>
              <a:t>developer</a:t>
            </a:r>
            <a:r>
              <a:rPr lang="tr-TR" dirty="0"/>
              <a:t> olduğumuzu anlatmamız lazım. Yani </a:t>
            </a:r>
            <a:r>
              <a:rPr lang="tr-TR" dirty="0" err="1"/>
              <a:t>developer</a:t>
            </a:r>
            <a:r>
              <a:rPr lang="tr-TR" dirty="0"/>
              <a:t> hesabına üye olmamız gerekir.</a:t>
            </a:r>
          </a:p>
          <a:p>
            <a:r>
              <a:rPr lang="tr-TR" dirty="0">
                <a:hlinkClick r:id="rId2"/>
              </a:rPr>
              <a:t>https://developer.twitter.com/en</a:t>
            </a:r>
            <a:endParaRPr lang="tr-TR" dirty="0"/>
          </a:p>
          <a:p>
            <a:r>
              <a:rPr lang="tr-TR" dirty="0"/>
              <a:t>Giriş yaptıktan sonra </a:t>
            </a:r>
            <a:r>
              <a:rPr lang="tr-TR" dirty="0" err="1"/>
              <a:t>Apply</a:t>
            </a:r>
            <a:r>
              <a:rPr lang="tr-TR" dirty="0"/>
              <a:t> a tıklayarak </a:t>
            </a:r>
            <a:r>
              <a:rPr lang="tr-TR" dirty="0" err="1"/>
              <a:t>developer</a:t>
            </a:r>
            <a:r>
              <a:rPr lang="tr-TR" dirty="0"/>
              <a:t> hesabı oluşturmamız gerekir. Ve </a:t>
            </a:r>
            <a:r>
              <a:rPr lang="tr-TR" dirty="0" err="1"/>
              <a:t>reason</a:t>
            </a:r>
            <a:r>
              <a:rPr lang="tr-TR" dirty="0"/>
              <a:t> yani kullanma sebebini seçmemiz gerekir. Bur da epey bir bilgi istemektedir </a:t>
            </a:r>
            <a:r>
              <a:rPr lang="tr-TR" dirty="0" err="1"/>
              <a:t>twitter</a:t>
            </a:r>
            <a:r>
              <a:rPr lang="tr-TR" dirty="0"/>
              <a:t> ve bekletmektedir. Onay maili ile </a:t>
            </a:r>
            <a:r>
              <a:rPr lang="tr-TR" dirty="0" err="1"/>
              <a:t>developer</a:t>
            </a:r>
            <a:r>
              <a:rPr lang="tr-TR" dirty="0"/>
              <a:t> hesabını kullanabilirsiniz.</a:t>
            </a:r>
          </a:p>
          <a:p>
            <a:r>
              <a:rPr lang="tr-TR" dirty="0"/>
              <a:t>Sonrasında Apps kısmından yeni bir uygulama oluşturmamız gerekir.</a:t>
            </a:r>
          </a:p>
          <a:p>
            <a:endParaRPr lang="tr-TR" dirty="0"/>
          </a:p>
          <a:p>
            <a:r>
              <a:rPr lang="tr-TR" dirty="0"/>
              <a:t>Uygulama oluşturulduktan sonra </a:t>
            </a:r>
            <a:r>
              <a:rPr lang="tr-TR" dirty="0" err="1"/>
              <a:t>key</a:t>
            </a:r>
            <a:r>
              <a:rPr lang="tr-TR" dirty="0"/>
              <a:t> ve </a:t>
            </a:r>
            <a:r>
              <a:rPr lang="tr-TR" dirty="0" err="1"/>
              <a:t>token</a:t>
            </a:r>
            <a:r>
              <a:rPr lang="tr-TR" dirty="0"/>
              <a:t> </a:t>
            </a:r>
            <a:r>
              <a:rPr lang="tr-TR" dirty="0" err="1"/>
              <a:t>lar</a:t>
            </a:r>
            <a:r>
              <a:rPr lang="tr-TR" dirty="0"/>
              <a:t> oluşur. </a:t>
            </a:r>
            <a:r>
              <a:rPr lang="tr-TR" dirty="0" err="1"/>
              <a:t>Generate</a:t>
            </a:r>
            <a:r>
              <a:rPr lang="tr-TR" dirty="0"/>
              <a:t> ile </a:t>
            </a:r>
            <a:r>
              <a:rPr lang="tr-TR" dirty="0" err="1"/>
              <a:t>token</a:t>
            </a:r>
            <a:r>
              <a:rPr lang="tr-TR" dirty="0"/>
              <a:t> ve </a:t>
            </a:r>
            <a:r>
              <a:rPr lang="tr-TR" dirty="0" err="1"/>
              <a:t>token</a:t>
            </a:r>
            <a:r>
              <a:rPr lang="tr-TR" dirty="0"/>
              <a:t> </a:t>
            </a:r>
            <a:r>
              <a:rPr lang="tr-TR" dirty="0" err="1"/>
              <a:t>secret</a:t>
            </a:r>
            <a:r>
              <a:rPr lang="tr-TR" dirty="0"/>
              <a:t> oluşturulur. Bu bilgileri not etmek gerekir. Çünkü tekrar gösterilmemektedir.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4B87572-10D4-4EA7-882A-3766B6BE7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7644"/>
            <a:ext cx="7049484" cy="38391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11C9146-9B0B-4301-8773-3F51EB399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23" y="4291330"/>
            <a:ext cx="493463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CDAE774-A2C3-4811-8631-CC4AE8440B06}"/>
              </a:ext>
            </a:extLst>
          </p:cNvPr>
          <p:cNvSpPr txBox="1"/>
          <p:nvPr/>
        </p:nvSpPr>
        <p:spPr>
          <a:xfrm>
            <a:off x="502918" y="429457"/>
            <a:ext cx="112858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https://developer.twitter.com/en/docs/twitter-api/v1/tweets/search/api-reference/get-search-tweets</a:t>
            </a:r>
            <a:endParaRPr lang="tr-TR" dirty="0"/>
          </a:p>
          <a:p>
            <a:endParaRPr lang="tr-TR" dirty="0"/>
          </a:p>
          <a:p>
            <a:r>
              <a:rPr lang="tr-TR" dirty="0"/>
              <a:t>adresinden de </a:t>
            </a:r>
            <a:r>
              <a:rPr lang="tr-TR" dirty="0" err="1"/>
              <a:t>api</a:t>
            </a:r>
            <a:r>
              <a:rPr lang="tr-TR" dirty="0"/>
              <a:t> 1.1 ile ilgili dokümanlara ulaşabiliriz.</a:t>
            </a:r>
          </a:p>
          <a:p>
            <a:endParaRPr lang="tr-TR" dirty="0"/>
          </a:p>
          <a:p>
            <a:r>
              <a:rPr lang="tr-TR" dirty="0"/>
              <a:t>Örnek yapmak için POSTMAN kullanılabilir.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6441457-16BD-468B-B202-D798A3E05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4" y="1906785"/>
            <a:ext cx="11080071" cy="189574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5B7CCBC7-CB8D-4A29-93A1-BAB5D64B2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4" y="4659412"/>
            <a:ext cx="8030696" cy="189574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43366074-556F-4ACC-BD0E-324A05D5C8F6}"/>
              </a:ext>
            </a:extLst>
          </p:cNvPr>
          <p:cNvSpPr txBox="1"/>
          <p:nvPr/>
        </p:nvSpPr>
        <p:spPr>
          <a:xfrm>
            <a:off x="605785" y="3802525"/>
            <a:ext cx="1128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Postman</a:t>
            </a:r>
            <a:r>
              <a:rPr lang="tr-TR" dirty="0"/>
              <a:t> deki </a:t>
            </a:r>
            <a:r>
              <a:rPr lang="tr-TR" dirty="0" err="1"/>
              <a:t>get</a:t>
            </a:r>
            <a:r>
              <a:rPr lang="tr-TR" dirty="0"/>
              <a:t> işleminden sonra aşağıdaki hata gelmektedir. Bunun sebebi kimlik bilgilerinin verilmemesinden kaynaklanmaktadır.</a:t>
            </a:r>
          </a:p>
        </p:txBody>
      </p: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63EC249-1175-41F5-AC9F-EF958F4CF9E0}"/>
              </a:ext>
            </a:extLst>
          </p:cNvPr>
          <p:cNvSpPr txBox="1"/>
          <p:nvPr/>
        </p:nvSpPr>
        <p:spPr>
          <a:xfrm>
            <a:off x="154745" y="309489"/>
            <a:ext cx="1164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Bunu düzeltmek için </a:t>
            </a:r>
            <a:r>
              <a:rPr lang="tr-TR" dirty="0" err="1"/>
              <a:t>app</a:t>
            </a:r>
            <a:r>
              <a:rPr lang="tr-TR" dirty="0"/>
              <a:t> teki API </a:t>
            </a:r>
            <a:r>
              <a:rPr lang="tr-TR" dirty="0" err="1"/>
              <a:t>Key</a:t>
            </a:r>
            <a:r>
              <a:rPr lang="tr-TR" dirty="0"/>
              <a:t> POSTMAN a eklenmelidir. </a:t>
            </a:r>
            <a:r>
              <a:rPr lang="tr-TR" dirty="0" err="1"/>
              <a:t>Key</a:t>
            </a:r>
            <a:r>
              <a:rPr lang="tr-TR" dirty="0"/>
              <a:t> kopyalandıktan sonra;</a:t>
            </a:r>
          </a:p>
          <a:p>
            <a:r>
              <a:rPr lang="tr-TR" dirty="0" err="1"/>
              <a:t>Authorization</a:t>
            </a:r>
            <a:r>
              <a:rPr lang="tr-TR" dirty="0"/>
              <a:t> dan OAuth2.0 seçildikten sonra sağdaki alan aşağıya kaydırılarak </a:t>
            </a:r>
            <a:r>
              <a:rPr lang="tr-TR" dirty="0" err="1"/>
              <a:t>Configure</a:t>
            </a:r>
            <a:r>
              <a:rPr lang="tr-TR" dirty="0"/>
              <a:t> New </a:t>
            </a:r>
            <a:r>
              <a:rPr lang="tr-TR" dirty="0" err="1"/>
              <a:t>Token</a:t>
            </a:r>
            <a:r>
              <a:rPr lang="tr-TR" dirty="0"/>
              <a:t> </a:t>
            </a:r>
            <a:r>
              <a:rPr lang="tr-TR" dirty="0" err="1"/>
              <a:t>bigileri</a:t>
            </a:r>
            <a:r>
              <a:rPr lang="tr-TR" dirty="0"/>
              <a:t> girilerek </a:t>
            </a:r>
            <a:r>
              <a:rPr lang="tr-TR" dirty="0" err="1"/>
              <a:t>Get</a:t>
            </a:r>
            <a:r>
              <a:rPr lang="tr-TR" dirty="0"/>
              <a:t> New Access </a:t>
            </a:r>
            <a:r>
              <a:rPr lang="tr-TR" dirty="0" err="1"/>
              <a:t>Token</a:t>
            </a:r>
            <a:r>
              <a:rPr lang="tr-TR" dirty="0"/>
              <a:t> seçilmelidir.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AB1F09FB-1262-40A2-9A6F-85A0B9FC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50" y="1371313"/>
            <a:ext cx="968827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4180</Words>
  <Application>Microsoft Office PowerPoint</Application>
  <PresentationFormat>Geniş ekran</PresentationFormat>
  <Paragraphs>182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JetBrains Mono</vt:lpstr>
      <vt:lpstr>Source Code Pro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47</cp:revision>
  <dcterms:created xsi:type="dcterms:W3CDTF">2020-08-31T17:42:26Z</dcterms:created>
  <dcterms:modified xsi:type="dcterms:W3CDTF">2020-12-09T17:26:09Z</dcterms:modified>
</cp:coreProperties>
</file>